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6" r:id="rId3"/>
    <p:sldId id="267" r:id="rId4"/>
    <p:sldId id="261" r:id="rId5"/>
    <p:sldId id="258" r:id="rId6"/>
    <p:sldId id="257" r:id="rId7"/>
    <p:sldId id="262" r:id="rId8"/>
    <p:sldId id="259" r:id="rId9"/>
    <p:sldId id="263" r:id="rId10"/>
    <p:sldId id="265" r:id="rId11"/>
    <p:sldId id="260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38" autoAdjust="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F424-C196-4D95-87E6-C3DC0B65A313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E74F-9D76-4CFD-8A79-6C826EC77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5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r>
              <a:rPr lang="en-GB" baseline="0" dirty="0" smtClean="0"/>
              <a:t> to </a:t>
            </a:r>
            <a:r>
              <a:rPr lang="en-GB" baseline="0" dirty="0" err="1" smtClean="0"/>
              <a:t>mahara</a:t>
            </a:r>
            <a:endParaRPr lang="en-GB" baseline="0" dirty="0" smtClean="0"/>
          </a:p>
          <a:p>
            <a:r>
              <a:rPr lang="en-GB" baseline="0" dirty="0" smtClean="0"/>
              <a:t>Basics of what it does</a:t>
            </a:r>
          </a:p>
          <a:p>
            <a:r>
              <a:rPr lang="en-GB" baseline="0" dirty="0" smtClean="0"/>
              <a:t>Web 1/ web 2</a:t>
            </a:r>
          </a:p>
          <a:p>
            <a:r>
              <a:rPr lang="en-GB" baseline="0" dirty="0" smtClean="0"/>
              <a:t>Student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E74F-9D76-4CFD-8A79-6C826EC77E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1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</a:t>
            </a:r>
            <a:r>
              <a:rPr lang="en-GB" baseline="0" dirty="0" smtClean="0"/>
              <a:t> VLE, </a:t>
            </a:r>
            <a:r>
              <a:rPr lang="en-GB" baseline="0" dirty="0" err="1" smtClean="0"/>
              <a:t>ePortfolio</a:t>
            </a:r>
            <a:r>
              <a:rPr lang="en-GB" baseline="0" dirty="0" smtClean="0"/>
              <a:t> &amp; online careers site are all integrated where possible: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CD10-950B-4FB3-B118-52DC3A2BE8A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Friends – can add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E74F-9D76-4CFD-8A79-6C826EC77E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8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</a:p>
          <a:p>
            <a:r>
              <a:rPr lang="en-GB" dirty="0" smtClean="0"/>
              <a:t>Still</a:t>
            </a:r>
            <a:r>
              <a:rPr lang="en-GB" baseline="0" dirty="0" smtClean="0"/>
              <a:t> early days – no student gone through entire course with it</a:t>
            </a:r>
          </a:p>
          <a:p>
            <a:r>
              <a:rPr lang="en-GB" baseline="0" dirty="0" smtClean="0"/>
              <a:t>System – does give students social media tools for learning in a safe environment</a:t>
            </a:r>
          </a:p>
          <a:p>
            <a:r>
              <a:rPr lang="en-GB" baseline="0" dirty="0" smtClean="0"/>
              <a:t>Give the </a:t>
            </a:r>
            <a:r>
              <a:rPr lang="en-GB" baseline="0" dirty="0" err="1" smtClean="0"/>
              <a:t>uni</a:t>
            </a:r>
            <a:r>
              <a:rPr lang="en-GB" baseline="0" dirty="0" smtClean="0"/>
              <a:t> some control – we can retrieve backups (we can’t do that with external sites)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Awareness (50% directed by staff) (stats out of 61 people)</a:t>
            </a:r>
          </a:p>
          <a:p>
            <a:r>
              <a:rPr lang="en-GB" baseline="0" dirty="0" smtClean="0"/>
              <a:t>Most popular for assessment (46%)</a:t>
            </a:r>
          </a:p>
          <a:p>
            <a:r>
              <a:rPr lang="en-GB" baseline="0" dirty="0" smtClean="0"/>
              <a:t>Over half wanted mobile version</a:t>
            </a:r>
          </a:p>
          <a:p>
            <a:endParaRPr lang="en-GB" baseline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E74F-9D76-4CFD-8A79-6C826EC77E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4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2F7AD2-567F-4567-83EA-599DA92DDE04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8983B3A-154F-4D08-9847-9E6C9A6AB51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que.renault@solent.ac.uk" TargetMode="External"/><Relationship Id="rId2" Type="http://schemas.openxmlformats.org/officeDocument/2006/relationships/hyperlink" Target="mailto:roger.emery@solent.ac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tu@solent.ac.uk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91"/>
            <a:ext cx="7848600" cy="1927225"/>
          </a:xfrm>
        </p:spPr>
        <p:txBody>
          <a:bodyPr/>
          <a:lstStyle/>
          <a:p>
            <a:r>
              <a:rPr lang="en-GB" sz="4000" dirty="0" err="1" smtClean="0"/>
              <a:t>Mahara</a:t>
            </a:r>
            <a:r>
              <a:rPr lang="en-GB" sz="4000" dirty="0" smtClean="0"/>
              <a:t> &amp; social learning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GB" sz="1900" dirty="0"/>
              <a:t>Dominique Renault</a:t>
            </a:r>
          </a:p>
          <a:p>
            <a:r>
              <a:rPr lang="en-GB" sz="1900" dirty="0"/>
              <a:t>E-Learning Support Officer</a:t>
            </a:r>
            <a:endParaRPr lang="en-US" sz="1900" dirty="0"/>
          </a:p>
          <a:p>
            <a:endParaRPr lang="en-GB" sz="1900" dirty="0" smtClean="0"/>
          </a:p>
          <a:p>
            <a:r>
              <a:rPr lang="en-GB" sz="1900" dirty="0" smtClean="0"/>
              <a:t>Roger </a:t>
            </a:r>
            <a:r>
              <a:rPr lang="en-GB" sz="1900" dirty="0"/>
              <a:t>Emery </a:t>
            </a:r>
          </a:p>
          <a:p>
            <a:r>
              <a:rPr lang="en-GB" sz="1900" dirty="0"/>
              <a:t>Learning Systems Development Manager</a:t>
            </a:r>
          </a:p>
          <a:p>
            <a:endParaRPr lang="en-GB" sz="1900" dirty="0"/>
          </a:p>
          <a:p>
            <a:endParaRPr lang="en-GB" dirty="0"/>
          </a:p>
        </p:txBody>
      </p:sp>
      <p:pic>
        <p:nvPicPr>
          <p:cNvPr id="5" name="Picture 5" descr="Slide1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5418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3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the student think?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4544262" cy="31249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 smtClean="0"/>
              <a:t>“</a:t>
            </a:r>
            <a:r>
              <a:rPr lang="en-GB" sz="2200" dirty="0"/>
              <a:t>I think </a:t>
            </a:r>
            <a:r>
              <a:rPr lang="en-GB" sz="2200" dirty="0" smtClean="0"/>
              <a:t>it’s </a:t>
            </a:r>
            <a:r>
              <a:rPr lang="en-GB" sz="2200" dirty="0"/>
              <a:t>perfect to have the group on </a:t>
            </a:r>
            <a:r>
              <a:rPr lang="en-GB" sz="2200" dirty="0" err="1"/>
              <a:t>myPortfolio</a:t>
            </a:r>
            <a:r>
              <a:rPr lang="en-GB" sz="2200" dirty="0"/>
              <a:t> [</a:t>
            </a:r>
            <a:r>
              <a:rPr lang="en-GB" sz="2200" dirty="0" err="1"/>
              <a:t>Mahara</a:t>
            </a:r>
            <a:r>
              <a:rPr lang="en-GB" sz="2200" dirty="0"/>
              <a:t>] as opposed to Facebook, because if you were to do it on Facebook chances are you get distracted by who’s doing what and Bob’s got a new job or whatever. Whereas on </a:t>
            </a:r>
            <a:r>
              <a:rPr lang="en-GB" sz="2200" dirty="0" err="1"/>
              <a:t>myPortfolio</a:t>
            </a:r>
            <a:r>
              <a:rPr lang="en-GB" sz="2200" dirty="0"/>
              <a:t> it focuses your mind onto, we’re here to do some work you just happen to have the social aspect as well</a:t>
            </a:r>
            <a:r>
              <a:rPr lang="en-GB" sz="2200" dirty="0" smtClean="0"/>
              <a:t>.”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4322" y="2060848"/>
            <a:ext cx="339213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 smtClean="0"/>
              <a:t>“</a:t>
            </a:r>
            <a:r>
              <a:rPr lang="en-GB" sz="2200" dirty="0"/>
              <a:t>My favourite feature of the group page is the fact you’ve got so much scope to grow within that project and as a group. Every time we had something new or another idea we’d post it on there and get everyone else to feedback</a:t>
            </a:r>
            <a:r>
              <a:rPr lang="en-GB" sz="2200" dirty="0" smtClean="0"/>
              <a:t>.”</a:t>
            </a:r>
            <a:endParaRPr lang="en-GB" sz="2200" dirty="0"/>
          </a:p>
          <a:p>
            <a:pPr marL="0" indent="0">
              <a:buFont typeface="Arial" pitchFamily="34" charset="0"/>
              <a:buNone/>
            </a:pPr>
            <a:endParaRPr lang="en-GB" sz="1800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222810"/>
            <a:ext cx="648072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Most people if you were to ask them what their favourite  aspect of </a:t>
            </a:r>
            <a:r>
              <a:rPr lang="en-GB" sz="2200" dirty="0" err="1"/>
              <a:t>uni</a:t>
            </a:r>
            <a:r>
              <a:rPr lang="en-GB" sz="2200" dirty="0"/>
              <a:t> was it would be the social side.  So to include that in the technology available to them is crucial.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3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Promoted team work</a:t>
            </a:r>
          </a:p>
          <a:p>
            <a:r>
              <a:rPr lang="en-GB" dirty="0"/>
              <a:t>High team morale</a:t>
            </a:r>
          </a:p>
          <a:p>
            <a:r>
              <a:rPr lang="en-GB" dirty="0"/>
              <a:t>Mobile</a:t>
            </a:r>
          </a:p>
          <a:p>
            <a:r>
              <a:rPr lang="en-GB" dirty="0"/>
              <a:t>Easy</a:t>
            </a:r>
          </a:p>
          <a:p>
            <a:r>
              <a:rPr lang="en-GB" dirty="0"/>
              <a:t>Focuses</a:t>
            </a:r>
          </a:p>
          <a:p>
            <a:r>
              <a:rPr lang="en-GB" dirty="0"/>
              <a:t>Organise</a:t>
            </a:r>
          </a:p>
          <a:p>
            <a:r>
              <a:rPr lang="en-GB" dirty="0"/>
              <a:t>Communicate</a:t>
            </a:r>
          </a:p>
          <a:p>
            <a:r>
              <a:rPr lang="en-GB" dirty="0"/>
              <a:t>Stress-free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7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2444552"/>
            <a:ext cx="4042792" cy="2280592"/>
          </a:xfrm>
        </p:spPr>
        <p:txBody>
          <a:bodyPr/>
          <a:lstStyle/>
          <a:p>
            <a:r>
              <a:rPr lang="en-GB" dirty="0" smtClean="0"/>
              <a:t>Early Days</a:t>
            </a:r>
          </a:p>
          <a:p>
            <a:r>
              <a:rPr lang="en-GB" dirty="0" smtClean="0"/>
              <a:t>Student Control</a:t>
            </a:r>
          </a:p>
          <a:p>
            <a:r>
              <a:rPr lang="en-GB" dirty="0" smtClean="0"/>
              <a:t>Safe for Students </a:t>
            </a:r>
          </a:p>
          <a:p>
            <a:r>
              <a:rPr lang="en-GB" dirty="0" smtClean="0"/>
              <a:t>System </a:t>
            </a:r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2420888"/>
            <a:ext cx="381642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Awareness</a:t>
            </a:r>
          </a:p>
          <a:p>
            <a:r>
              <a:rPr lang="en-GB" dirty="0" smtClean="0"/>
              <a:t>Anxiety about initial use</a:t>
            </a:r>
          </a:p>
          <a:p>
            <a:r>
              <a:rPr lang="en-GB" dirty="0" smtClean="0"/>
              <a:t>Flexibility</a:t>
            </a:r>
          </a:p>
          <a:p>
            <a:r>
              <a:rPr lang="en-GB" dirty="0" smtClean="0"/>
              <a:t>Customisable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3538736" cy="1800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Roger Emery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roger.emery@solent.ac.uk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Twitter: @</a:t>
            </a:r>
            <a:r>
              <a:rPr lang="en-GB" sz="2400" dirty="0" err="1" smtClean="0"/>
              <a:t>SolentRoger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24944"/>
            <a:ext cx="4104456" cy="1728192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Domi</a:t>
            </a:r>
            <a:r>
              <a:rPr lang="en-GB" dirty="0" smtClean="0"/>
              <a:t> Renault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d</a:t>
            </a:r>
            <a:r>
              <a:rPr lang="en-GB" sz="2400" dirty="0" smtClean="0">
                <a:hlinkClick r:id="rId3"/>
              </a:rPr>
              <a:t>ominique.renault@solent.ac.uk</a:t>
            </a:r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dirty="0"/>
              <a:t>Twitter: @</a:t>
            </a:r>
            <a:r>
              <a:rPr lang="en-GB" sz="2400" dirty="0" err="1"/>
              <a:t>Lilly_Stardust</a:t>
            </a:r>
            <a:r>
              <a:rPr lang="en-GB" sz="2400" dirty="0"/>
              <a:t> </a:t>
            </a:r>
          </a:p>
        </p:txBody>
      </p:sp>
      <p:pic>
        <p:nvPicPr>
          <p:cNvPr id="5" name="Picture 5" descr="Slide1_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49275"/>
            <a:ext cx="45418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508518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General email: </a:t>
            </a:r>
            <a:r>
              <a:rPr lang="en-GB" sz="2800" dirty="0" smtClean="0">
                <a:hlinkClick r:id="rId5"/>
              </a:rPr>
              <a:t>ltu@solent.ac.uk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86372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r="67606" b="64991"/>
          <a:stretch/>
        </p:blipFill>
        <p:spPr bwMode="auto">
          <a:xfrm>
            <a:off x="1139717" y="629591"/>
            <a:ext cx="6864567" cy="25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1154" r="33669" b="30340"/>
          <a:stretch/>
        </p:blipFill>
        <p:spPr bwMode="auto">
          <a:xfrm>
            <a:off x="899592" y="3292477"/>
            <a:ext cx="7611778" cy="32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4282" y="1121547"/>
            <a:ext cx="8732470" cy="4611709"/>
            <a:chOff x="214282" y="1857364"/>
            <a:chExt cx="8732470" cy="4611709"/>
          </a:xfrm>
        </p:grpSpPr>
        <p:pic>
          <p:nvPicPr>
            <p:cNvPr id="13" name="Picture 3" descr="careerbox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5225" y="4929198"/>
              <a:ext cx="1733550" cy="153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logo_mahara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1937855"/>
              <a:ext cx="308886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moodle.jpg"/>
            <p:cNvPicPr>
              <a:picLocks noChangeAspect="1"/>
            </p:cNvPicPr>
            <p:nvPr/>
          </p:nvPicPr>
          <p:blipFill>
            <a:blip r:embed="rId5" cstate="print"/>
            <a:srcRect t="20950" b="18552"/>
            <a:stretch>
              <a:fillRect/>
            </a:stretch>
          </p:blipFill>
          <p:spPr bwMode="auto">
            <a:xfrm>
              <a:off x="214282" y="1857364"/>
              <a:ext cx="3143272" cy="91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Straight Arrow Connector 22"/>
            <p:cNvCxnSpPr>
              <a:stCxn id="14" idx="2"/>
              <a:endCxn id="13" idx="3"/>
            </p:cNvCxnSpPr>
            <p:nvPr/>
          </p:nvCxnSpPr>
          <p:spPr>
            <a:xfrm rot="5400000">
              <a:off x="5075692" y="3372509"/>
              <a:ext cx="2689711" cy="19635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5" idx="3"/>
            </p:cNvCxnSpPr>
            <p:nvPr/>
          </p:nvCxnSpPr>
          <p:spPr>
            <a:xfrm rot="10800000" flipV="1">
              <a:off x="3357554" y="2302532"/>
              <a:ext cx="2500330" cy="116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1"/>
            </p:cNvCxnSpPr>
            <p:nvPr/>
          </p:nvCxnSpPr>
          <p:spPr>
            <a:xfrm rot="16200000" flipH="1">
              <a:off x="1146157" y="3140068"/>
              <a:ext cx="2913076" cy="22050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9058" y="3143248"/>
              <a:ext cx="1285884" cy="1252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012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640"/>
            <a:ext cx="4690864" cy="4876800"/>
          </a:xfrm>
        </p:spPr>
        <p:txBody>
          <a:bodyPr/>
          <a:lstStyle/>
          <a:p>
            <a:r>
              <a:rPr lang="en-GB" dirty="0" smtClean="0"/>
              <a:t>Name: Chris W</a:t>
            </a:r>
          </a:p>
          <a:p>
            <a:r>
              <a:rPr lang="en-GB" dirty="0" smtClean="0"/>
              <a:t>Display name: </a:t>
            </a:r>
            <a:r>
              <a:rPr lang="en-GB" dirty="0" err="1" smtClean="0"/>
              <a:t>Winnie</a:t>
            </a:r>
            <a:endParaRPr lang="en-GB" dirty="0" smtClean="0"/>
          </a:p>
          <a:p>
            <a:r>
              <a:rPr lang="en-GB" dirty="0" smtClean="0"/>
              <a:t>Level: 5 (2</a:t>
            </a:r>
            <a:r>
              <a:rPr lang="en-GB" baseline="30000" dirty="0" smtClean="0"/>
              <a:t>nd</a:t>
            </a:r>
            <a:r>
              <a:rPr lang="en-GB" dirty="0" smtClean="0"/>
              <a:t> Year)</a:t>
            </a:r>
          </a:p>
          <a:p>
            <a:r>
              <a:rPr lang="en-GB" dirty="0" smtClean="0"/>
              <a:t>Course: BA (</a:t>
            </a:r>
            <a:r>
              <a:rPr lang="en-GB" dirty="0" err="1" smtClean="0"/>
              <a:t>Hons</a:t>
            </a:r>
            <a:r>
              <a:rPr lang="en-GB" dirty="0" smtClean="0"/>
              <a:t>) Interior Design (Decoration)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8" y="908720"/>
            <a:ext cx="612891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389"/>
            <a:ext cx="8229600" cy="9906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Using external and social content</a:t>
            </a:r>
            <a:endParaRPr lang="en-GB" sz="3800" dirty="0"/>
          </a:p>
        </p:txBody>
      </p:sp>
      <p:sp>
        <p:nvSpPr>
          <p:cNvPr id="5" name="Right Arrow 4"/>
          <p:cNvSpPr/>
          <p:nvPr/>
        </p:nvSpPr>
        <p:spPr>
          <a:xfrm rot="2277512" flipH="1">
            <a:off x="6528635" y="2742019"/>
            <a:ext cx="720080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64288" y="288603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Friends can post wall comments</a:t>
            </a:r>
            <a:endParaRPr lang="en-GB" sz="1600" dirty="0"/>
          </a:p>
        </p:txBody>
      </p:sp>
      <p:sp>
        <p:nvSpPr>
          <p:cNvPr id="7" name="Right Arrow 6"/>
          <p:cNvSpPr/>
          <p:nvPr/>
        </p:nvSpPr>
        <p:spPr>
          <a:xfrm flipH="1">
            <a:off x="6516216" y="4365104"/>
            <a:ext cx="936104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80312" y="4221088"/>
            <a:ext cx="140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Twitter feed embedded in the page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6732240" y="1340768"/>
            <a:ext cx="720080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32712" y="980728"/>
            <a:ext cx="144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Users can add friends. </a:t>
            </a:r>
          </a:p>
          <a:p>
            <a:endParaRPr lang="en-GB" sz="1600" dirty="0"/>
          </a:p>
          <a:p>
            <a:r>
              <a:rPr lang="en-GB" sz="1600" dirty="0" smtClean="0"/>
              <a:t>They can also create and control groups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39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external content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0893" t="24245" r="11158" b="60641"/>
          <a:stretch/>
        </p:blipFill>
        <p:spPr bwMode="auto">
          <a:xfrm>
            <a:off x="467544" y="1700808"/>
            <a:ext cx="8229600" cy="1501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2558943">
            <a:off x="1522393" y="3487078"/>
            <a:ext cx="1825516" cy="42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30" y="3972397"/>
            <a:ext cx="2200920" cy="1138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26" y="4295794"/>
            <a:ext cx="1156716" cy="815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45932"/>
            <a:ext cx="2483768" cy="1100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652847"/>
            <a:ext cx="1572990" cy="6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the student think?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4544262" cy="31249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 smtClean="0"/>
              <a:t>“</a:t>
            </a:r>
            <a:r>
              <a:rPr lang="en-GB" sz="2200" dirty="0"/>
              <a:t>The wall feature is quite cool. You can interact with other people. But I think that’s quite a clever thing to have in there because it does associate, especially with students, it does associate you with Facebook. So that automatically has a social aspect of the portfolio rather than just this is somewhere where you put your work. This is somewhere you can talk to your friends, talk to your </a:t>
            </a:r>
            <a:r>
              <a:rPr lang="en-GB" sz="2200" dirty="0" smtClean="0"/>
              <a:t>lecturers...”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4322" y="2276872"/>
            <a:ext cx="3392134" cy="3845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 smtClean="0"/>
              <a:t>“</a:t>
            </a:r>
            <a:r>
              <a:rPr lang="en-GB" sz="2200" dirty="0"/>
              <a:t>I enjoyed the fact it is customizable so you can have each segment of your profile page how you prefer </a:t>
            </a:r>
            <a:r>
              <a:rPr lang="en-GB" sz="2200" dirty="0" smtClean="0"/>
              <a:t>it. With </a:t>
            </a:r>
            <a:r>
              <a:rPr lang="en-GB" sz="2200" dirty="0"/>
              <a:t>Facebook, as an example, sometimes if you put something on there it is up there, you can’t get rid of it. With this [</a:t>
            </a:r>
            <a:r>
              <a:rPr lang="en-GB" sz="2200" dirty="0" err="1"/>
              <a:t>Mahara</a:t>
            </a:r>
            <a:r>
              <a:rPr lang="en-GB" sz="2200" dirty="0"/>
              <a:t>] it’s nice that you can just alter anything you </a:t>
            </a:r>
            <a:r>
              <a:rPr lang="en-GB" sz="2200" dirty="0" smtClean="0"/>
              <a:t>like.”</a:t>
            </a:r>
            <a:endParaRPr lang="en-GB" sz="2200" dirty="0"/>
          </a:p>
          <a:p>
            <a:pPr marL="0" indent="0">
              <a:buFont typeface="Arial" pitchFamily="34" charset="0"/>
              <a:buNone/>
            </a:pPr>
            <a:endParaRPr lang="en-GB" sz="1800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Groups: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876800"/>
          </a:xfrm>
        </p:spPr>
        <p:txBody>
          <a:bodyPr/>
          <a:lstStyle/>
          <a:p>
            <a:r>
              <a:rPr lang="en-GB" dirty="0" smtClean="0"/>
              <a:t>Sharing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eeds </a:t>
            </a:r>
          </a:p>
          <a:p>
            <a:pPr lvl="1"/>
            <a:r>
              <a:rPr lang="en-GB" dirty="0" smtClean="0"/>
              <a:t>Pages</a:t>
            </a:r>
          </a:p>
          <a:p>
            <a:pPr lvl="1"/>
            <a:r>
              <a:rPr lang="en-GB" dirty="0" smtClean="0"/>
              <a:t>Files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Communication</a:t>
            </a:r>
          </a:p>
          <a:p>
            <a:pPr lvl="1"/>
            <a:r>
              <a:rPr lang="en-GB" dirty="0" smtClean="0"/>
              <a:t>Forum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Collaboration</a:t>
            </a:r>
          </a:p>
          <a:p>
            <a:pPr lvl="1"/>
            <a:r>
              <a:rPr lang="en-GB" dirty="0" smtClean="0"/>
              <a:t>Pages</a:t>
            </a:r>
          </a:p>
          <a:p>
            <a:pPr lvl="1"/>
            <a:r>
              <a:rPr lang="en-GB" dirty="0" smtClean="0"/>
              <a:t>Forum</a:t>
            </a:r>
          </a:p>
          <a:p>
            <a:pPr marL="274320" lvl="1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6240"/>
            <a:ext cx="4461481" cy="46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990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Using group elements on personal pages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r="1387"/>
          <a:stretch/>
        </p:blipFill>
        <p:spPr bwMode="auto">
          <a:xfrm>
            <a:off x="35496" y="1052736"/>
            <a:ext cx="9001000" cy="564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445224"/>
            <a:ext cx="11881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Personal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229200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Group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39752" y="450912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27784" y="3877499"/>
            <a:ext cx="2232248" cy="1567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35996" y="5629890"/>
            <a:ext cx="3960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A3171E"/>
      </a:accent1>
      <a:accent2>
        <a:srgbClr val="DA1F28"/>
      </a:accent2>
      <a:accent3>
        <a:srgbClr val="F2A3A7"/>
      </a:accent3>
      <a:accent4>
        <a:srgbClr val="464646"/>
      </a:accent4>
      <a:accent5>
        <a:srgbClr val="B5B5B5"/>
      </a:accent5>
      <a:accent6>
        <a:srgbClr val="A3171E"/>
      </a:accent6>
      <a:hlink>
        <a:srgbClr val="39639D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295</TotalTime>
  <Words>562</Words>
  <Application>Microsoft Office PowerPoint</Application>
  <PresentationFormat>On-screen Show (4:3)</PresentationFormat>
  <Paragraphs>85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Mahara &amp; social learning</vt:lpstr>
      <vt:lpstr>PowerPoint Presentation</vt:lpstr>
      <vt:lpstr>PowerPoint Presentation</vt:lpstr>
      <vt:lpstr>Student Case Study</vt:lpstr>
      <vt:lpstr>Using external and social content</vt:lpstr>
      <vt:lpstr>Linking external content</vt:lpstr>
      <vt:lpstr>What did the student think?</vt:lpstr>
      <vt:lpstr>Groups: Content</vt:lpstr>
      <vt:lpstr>Using group elements on personal pages</vt:lpstr>
      <vt:lpstr>What did the student think?</vt:lpstr>
      <vt:lpstr>Students key points</vt:lpstr>
      <vt:lpstr>Conclusion</vt:lpstr>
      <vt:lpstr>PowerPoint Presentation</vt:lpstr>
    </vt:vector>
  </TitlesOfParts>
  <Company>Southampton Solent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Mahara &amp; social learning</dc:title>
  <dc:creator>Dominique Renault</dc:creator>
  <cp:lastModifiedBy>Dominique Renault</cp:lastModifiedBy>
  <cp:revision>32</cp:revision>
  <dcterms:created xsi:type="dcterms:W3CDTF">2012-01-16T09:18:16Z</dcterms:created>
  <dcterms:modified xsi:type="dcterms:W3CDTF">2012-01-17T16:15:12Z</dcterms:modified>
</cp:coreProperties>
</file>