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16"/>
  </p:notesMasterIdLst>
  <p:sldIdLst>
    <p:sldId id="256" r:id="rId2"/>
    <p:sldId id="258" r:id="rId3"/>
    <p:sldId id="260" r:id="rId4"/>
    <p:sldId id="259" r:id="rId5"/>
    <p:sldId id="263" r:id="rId6"/>
    <p:sldId id="264" r:id="rId7"/>
    <p:sldId id="266" r:id="rId8"/>
    <p:sldId id="267" r:id="rId9"/>
    <p:sldId id="261" r:id="rId10"/>
    <p:sldId id="265" r:id="rId11"/>
    <p:sldId id="262" r:id="rId12"/>
    <p:sldId id="270" r:id="rId13"/>
    <p:sldId id="269" r:id="rId14"/>
    <p:sldId id="271"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743" autoAdjust="0"/>
  </p:normalViewPr>
  <p:slideViewPr>
    <p:cSldViewPr>
      <p:cViewPr varScale="1">
        <p:scale>
          <a:sx n="111" d="100"/>
          <a:sy n="111" d="100"/>
        </p:scale>
        <p:origin x="-16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CDE6B-E3CB-4B57-8F7C-080CAFC5B82D}" type="datetimeFigureOut">
              <a:rPr lang="en-GB" smtClean="0"/>
              <a:t>27/01/2012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73E9B-5BE6-4CD1-9E0E-88DD07580953}" type="slidenum">
              <a:rPr lang="en-GB" smtClean="0"/>
              <a:t>‹#›</a:t>
            </a:fld>
            <a:endParaRPr lang="en-GB"/>
          </a:p>
        </p:txBody>
      </p:sp>
    </p:spTree>
    <p:extLst>
      <p:ext uri="{BB962C8B-B14F-4D97-AF65-F5344CB8AC3E}">
        <p14:creationId xmlns:p14="http://schemas.microsoft.com/office/powerpoint/2010/main" val="134879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1</a:t>
            </a:fld>
            <a:endParaRPr lang="en-GB"/>
          </a:p>
        </p:txBody>
      </p:sp>
    </p:spTree>
    <p:extLst>
      <p:ext uri="{BB962C8B-B14F-4D97-AF65-F5344CB8AC3E}">
        <p14:creationId xmlns:p14="http://schemas.microsoft.com/office/powerpoint/2010/main" val="238399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10</a:t>
            </a:fld>
            <a:endParaRPr lang="en-GB"/>
          </a:p>
        </p:txBody>
      </p:sp>
    </p:spTree>
    <p:extLst>
      <p:ext uri="{BB962C8B-B14F-4D97-AF65-F5344CB8AC3E}">
        <p14:creationId xmlns:p14="http://schemas.microsoft.com/office/powerpoint/2010/main" val="377907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11</a:t>
            </a:fld>
            <a:endParaRPr lang="en-GB"/>
          </a:p>
        </p:txBody>
      </p:sp>
    </p:spTree>
    <p:extLst>
      <p:ext uri="{BB962C8B-B14F-4D97-AF65-F5344CB8AC3E}">
        <p14:creationId xmlns:p14="http://schemas.microsoft.com/office/powerpoint/2010/main" val="396891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12</a:t>
            </a:fld>
            <a:endParaRPr lang="en-GB"/>
          </a:p>
        </p:txBody>
      </p:sp>
    </p:spTree>
    <p:extLst>
      <p:ext uri="{BB962C8B-B14F-4D97-AF65-F5344CB8AC3E}">
        <p14:creationId xmlns:p14="http://schemas.microsoft.com/office/powerpoint/2010/main" val="30363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13</a:t>
            </a:fld>
            <a:endParaRPr lang="en-GB"/>
          </a:p>
        </p:txBody>
      </p:sp>
    </p:spTree>
    <p:extLst>
      <p:ext uri="{BB962C8B-B14F-4D97-AF65-F5344CB8AC3E}">
        <p14:creationId xmlns:p14="http://schemas.microsoft.com/office/powerpoint/2010/main" val="325364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14</a:t>
            </a:fld>
            <a:endParaRPr lang="en-GB"/>
          </a:p>
        </p:txBody>
      </p:sp>
    </p:spTree>
    <p:extLst>
      <p:ext uri="{BB962C8B-B14F-4D97-AF65-F5344CB8AC3E}">
        <p14:creationId xmlns:p14="http://schemas.microsoft.com/office/powerpoint/2010/main" val="53353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2</a:t>
            </a:fld>
            <a:endParaRPr lang="en-GB"/>
          </a:p>
        </p:txBody>
      </p:sp>
    </p:spTree>
    <p:extLst>
      <p:ext uri="{BB962C8B-B14F-4D97-AF65-F5344CB8AC3E}">
        <p14:creationId xmlns:p14="http://schemas.microsoft.com/office/powerpoint/2010/main" val="96632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3</a:t>
            </a:fld>
            <a:endParaRPr lang="en-GB"/>
          </a:p>
        </p:txBody>
      </p:sp>
    </p:spTree>
    <p:extLst>
      <p:ext uri="{BB962C8B-B14F-4D97-AF65-F5344CB8AC3E}">
        <p14:creationId xmlns:p14="http://schemas.microsoft.com/office/powerpoint/2010/main" val="342715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4</a:t>
            </a:fld>
            <a:endParaRPr lang="en-GB"/>
          </a:p>
        </p:txBody>
      </p:sp>
    </p:spTree>
    <p:extLst>
      <p:ext uri="{BB962C8B-B14F-4D97-AF65-F5344CB8AC3E}">
        <p14:creationId xmlns:p14="http://schemas.microsoft.com/office/powerpoint/2010/main" val="87779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5</a:t>
            </a:fld>
            <a:endParaRPr lang="en-GB"/>
          </a:p>
        </p:txBody>
      </p:sp>
    </p:spTree>
    <p:extLst>
      <p:ext uri="{BB962C8B-B14F-4D97-AF65-F5344CB8AC3E}">
        <p14:creationId xmlns:p14="http://schemas.microsoft.com/office/powerpoint/2010/main" val="212357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6</a:t>
            </a:fld>
            <a:endParaRPr lang="en-GB"/>
          </a:p>
        </p:txBody>
      </p:sp>
    </p:spTree>
    <p:extLst>
      <p:ext uri="{BB962C8B-B14F-4D97-AF65-F5344CB8AC3E}">
        <p14:creationId xmlns:p14="http://schemas.microsoft.com/office/powerpoint/2010/main" val="370541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7</a:t>
            </a:fld>
            <a:endParaRPr lang="en-GB"/>
          </a:p>
        </p:txBody>
      </p:sp>
    </p:spTree>
    <p:extLst>
      <p:ext uri="{BB962C8B-B14F-4D97-AF65-F5344CB8AC3E}">
        <p14:creationId xmlns:p14="http://schemas.microsoft.com/office/powerpoint/2010/main" val="244226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8</a:t>
            </a:fld>
            <a:endParaRPr lang="en-GB"/>
          </a:p>
        </p:txBody>
      </p:sp>
    </p:spTree>
    <p:extLst>
      <p:ext uri="{BB962C8B-B14F-4D97-AF65-F5344CB8AC3E}">
        <p14:creationId xmlns:p14="http://schemas.microsoft.com/office/powerpoint/2010/main" val="65423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E73E9B-5BE6-4CD1-9E0E-88DD07580953}" type="slidenum">
              <a:rPr lang="en-GB" smtClean="0"/>
              <a:t>9</a:t>
            </a:fld>
            <a:endParaRPr lang="en-GB"/>
          </a:p>
        </p:txBody>
      </p:sp>
    </p:spTree>
    <p:extLst>
      <p:ext uri="{BB962C8B-B14F-4D97-AF65-F5344CB8AC3E}">
        <p14:creationId xmlns:p14="http://schemas.microsoft.com/office/powerpoint/2010/main" val="110729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1/27/2012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GB" dirty="0" smtClean="0"/>
              <a:t>Dominique Renault</a:t>
            </a:r>
            <a:endParaRPr lang="en-GB" dirty="0"/>
          </a:p>
        </p:txBody>
      </p:sp>
      <p:sp>
        <p:nvSpPr>
          <p:cNvPr id="3" name="Title 2"/>
          <p:cNvSpPr>
            <a:spLocks noGrp="1"/>
          </p:cNvSpPr>
          <p:nvPr>
            <p:ph type="ctrTitle"/>
          </p:nvPr>
        </p:nvSpPr>
        <p:spPr/>
        <p:txBody>
          <a:bodyPr/>
          <a:lstStyle/>
          <a:p>
            <a:pPr algn="ctr"/>
            <a:r>
              <a:rPr lang="en-GB" dirty="0" smtClean="0"/>
              <a:t>Social Media</a:t>
            </a:r>
            <a:endParaRPr lang="en-GB" dirty="0"/>
          </a:p>
        </p:txBody>
      </p:sp>
    </p:spTree>
    <p:custDataLst>
      <p:tags r:id="rId1"/>
    </p:custDataLst>
    <p:extLst>
      <p:ext uri="{BB962C8B-B14F-4D97-AF65-F5344CB8AC3E}">
        <p14:creationId xmlns:p14="http://schemas.microsoft.com/office/powerpoint/2010/main" val="131259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85800"/>
            <a:ext cx="6512511" cy="1143000"/>
          </a:xfrm>
        </p:spPr>
        <p:txBody>
          <a:bodyPr/>
          <a:lstStyle/>
          <a:p>
            <a:pPr algn="l"/>
            <a:r>
              <a:rPr lang="en-GB" dirty="0" smtClean="0"/>
              <a:t>Twitter: </a:t>
            </a:r>
            <a:r>
              <a:rPr lang="en-GB" sz="4400" dirty="0">
                <a:solidFill>
                  <a:srgbClr val="C00000"/>
                </a:solidFill>
              </a:rPr>
              <a:t>Glossary</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260648"/>
            <a:ext cx="1296144" cy="1296144"/>
          </a:xfrm>
          <a:prstGeom prst="rect">
            <a:avLst/>
          </a:prstGeom>
        </p:spPr>
      </p:pic>
      <p:sp>
        <p:nvSpPr>
          <p:cNvPr id="6" name="TextBox 5"/>
          <p:cNvSpPr txBox="1"/>
          <p:nvPr/>
        </p:nvSpPr>
        <p:spPr>
          <a:xfrm>
            <a:off x="1547664" y="1844824"/>
            <a:ext cx="5688632" cy="2308324"/>
          </a:xfrm>
          <a:prstGeom prst="rect">
            <a:avLst/>
          </a:prstGeom>
          <a:noFill/>
        </p:spPr>
        <p:txBody>
          <a:bodyPr wrap="square" rtlCol="0">
            <a:spAutoFit/>
          </a:bodyPr>
          <a:lstStyle/>
          <a:p>
            <a:pPr lvl="0"/>
            <a:r>
              <a:rPr lang="en-GB" b="1" dirty="0">
                <a:solidFill>
                  <a:srgbClr val="00B0F0"/>
                </a:solidFill>
                <a:effectLst>
                  <a:outerShdw blurRad="38100" dist="38100" dir="2700000" algn="tl">
                    <a:srgbClr val="000000">
                      <a:alpha val="43137"/>
                    </a:srgbClr>
                  </a:outerShdw>
                </a:effectLst>
              </a:rPr>
              <a:t>Hash tagging </a:t>
            </a:r>
            <a:r>
              <a:rPr lang="en-GB" b="1" dirty="0" smtClean="0">
                <a:solidFill>
                  <a:srgbClr val="00B0F0"/>
                </a:solidFill>
                <a:effectLst>
                  <a:outerShdw blurRad="38100" dist="38100" dir="2700000" algn="tl">
                    <a:srgbClr val="000000">
                      <a:alpha val="43137"/>
                    </a:srgbClr>
                  </a:outerShdw>
                </a:effectLst>
              </a:rPr>
              <a:t>(#) </a:t>
            </a:r>
            <a:r>
              <a:rPr lang="en-GB" b="1" dirty="0" smtClean="0"/>
              <a:t>- </a:t>
            </a:r>
            <a:r>
              <a:rPr lang="en-GB" dirty="0" smtClean="0"/>
              <a:t>A </a:t>
            </a:r>
            <a:r>
              <a:rPr lang="en-GB" dirty="0"/>
              <a:t>hash tag </a:t>
            </a:r>
            <a:r>
              <a:rPr lang="en-GB" dirty="0" smtClean="0"/>
              <a:t>connects </a:t>
            </a:r>
            <a:r>
              <a:rPr lang="en-GB" dirty="0"/>
              <a:t>your tweet to a common </a:t>
            </a:r>
            <a:r>
              <a:rPr lang="en-GB" dirty="0" smtClean="0"/>
              <a:t>conversation or topic.</a:t>
            </a:r>
            <a:r>
              <a:rPr lang="en-GB" dirty="0"/>
              <a:t/>
            </a:r>
            <a:br>
              <a:rPr lang="en-GB" dirty="0"/>
            </a:br>
            <a:r>
              <a:rPr lang="en-GB" dirty="0"/>
              <a:t/>
            </a:r>
            <a:br>
              <a:rPr lang="en-GB" dirty="0"/>
            </a:br>
            <a:r>
              <a:rPr lang="en-GB" dirty="0" smtClean="0"/>
              <a:t>For </a:t>
            </a:r>
            <a:r>
              <a:rPr lang="en-GB" dirty="0"/>
              <a:t>example if you were to post a comment about a major sporting event such as the Olympic Games you may add the hash tag: #</a:t>
            </a:r>
            <a:r>
              <a:rPr lang="en-GB" dirty="0" err="1"/>
              <a:t>olympicgames</a:t>
            </a:r>
            <a:r>
              <a:rPr lang="en-GB" dirty="0"/>
              <a:t>. This would allow other users to search for that hash tag thread and see your comment. </a:t>
            </a:r>
          </a:p>
        </p:txBody>
      </p:sp>
      <p:sp>
        <p:nvSpPr>
          <p:cNvPr id="3" name="TextBox 2"/>
          <p:cNvSpPr txBox="1"/>
          <p:nvPr/>
        </p:nvSpPr>
        <p:spPr>
          <a:xfrm>
            <a:off x="1547664" y="4437112"/>
            <a:ext cx="5688632" cy="1477328"/>
          </a:xfrm>
          <a:prstGeom prst="rect">
            <a:avLst/>
          </a:prstGeom>
          <a:noFill/>
        </p:spPr>
        <p:txBody>
          <a:bodyPr wrap="square" rtlCol="0">
            <a:spAutoFit/>
          </a:bodyPr>
          <a:lstStyle/>
          <a:p>
            <a:pPr lvl="0"/>
            <a:r>
              <a:rPr lang="en-GB" b="1" dirty="0">
                <a:solidFill>
                  <a:srgbClr val="00B0F0"/>
                </a:solidFill>
                <a:effectLst>
                  <a:outerShdw blurRad="38100" dist="38100" dir="2700000" algn="tl">
                    <a:srgbClr val="000000">
                      <a:alpha val="43137"/>
                    </a:srgbClr>
                  </a:outerShdw>
                </a:effectLst>
              </a:rPr>
              <a:t>Trending topics </a:t>
            </a:r>
            <a:r>
              <a:rPr lang="en-GB" b="1" dirty="0"/>
              <a:t>- </a:t>
            </a:r>
            <a:r>
              <a:rPr lang="en-GB" dirty="0"/>
              <a:t>Trending topic or ‘Trends’ simply are a list of hash tags or words that appear most frequently across all tweets made either globally (Global Trending Topic) or National (e.g. UK Trending Topics). </a:t>
            </a:r>
          </a:p>
        </p:txBody>
      </p:sp>
    </p:spTree>
    <p:custDataLst>
      <p:tags r:id="rId1"/>
    </p:custDataLst>
    <p:extLst>
      <p:ext uri="{BB962C8B-B14F-4D97-AF65-F5344CB8AC3E}">
        <p14:creationId xmlns:p14="http://schemas.microsoft.com/office/powerpoint/2010/main" val="59838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41784"/>
            <a:ext cx="7088575" cy="1143000"/>
          </a:xfrm>
        </p:spPr>
        <p:txBody>
          <a:bodyPr/>
          <a:lstStyle/>
          <a:p>
            <a:pPr algn="l"/>
            <a:r>
              <a:rPr lang="en-GB" dirty="0" smtClean="0"/>
              <a:t>LinkedIn: </a:t>
            </a:r>
            <a:r>
              <a:rPr lang="en-GB" sz="4800" dirty="0" smtClean="0">
                <a:solidFill>
                  <a:srgbClr val="C00000"/>
                </a:solidFill>
              </a:rPr>
              <a:t>Screenshot</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4040" y="295318"/>
            <a:ext cx="1204424" cy="1194840"/>
          </a:xfrm>
          <a:prstGeom prst="rect">
            <a:avLst/>
          </a:prstGeom>
        </p:spPr>
      </p:pic>
      <p:pic>
        <p:nvPicPr>
          <p:cNvPr id="7" name="Picture 6"/>
          <p:cNvPicPr/>
          <p:nvPr/>
        </p:nvPicPr>
        <p:blipFill rotWithShape="1">
          <a:blip r:embed="rId5"/>
          <a:srcRect l="60185" t="5923" r="1333" b="5722"/>
          <a:stretch/>
        </p:blipFill>
        <p:spPr bwMode="auto">
          <a:xfrm>
            <a:off x="1259632" y="1556792"/>
            <a:ext cx="6000750" cy="464947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53665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41784"/>
            <a:ext cx="6512511" cy="1143000"/>
          </a:xfrm>
        </p:spPr>
        <p:txBody>
          <a:bodyPr/>
          <a:lstStyle/>
          <a:p>
            <a:pPr algn="l"/>
            <a:r>
              <a:rPr lang="en-GB" dirty="0" smtClean="0"/>
              <a:t>LinkedIn: </a:t>
            </a:r>
            <a:r>
              <a:rPr lang="en-GB" sz="4800" dirty="0" smtClean="0">
                <a:solidFill>
                  <a:srgbClr val="C00000"/>
                </a:solidFill>
              </a:rPr>
              <a:t>3 Uses</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4040" y="295318"/>
            <a:ext cx="1204424" cy="1194840"/>
          </a:xfrm>
          <a:prstGeom prst="rect">
            <a:avLst/>
          </a:prstGeom>
        </p:spPr>
      </p:pic>
      <p:sp>
        <p:nvSpPr>
          <p:cNvPr id="7" name="TextBox 6"/>
          <p:cNvSpPr txBox="1"/>
          <p:nvPr/>
        </p:nvSpPr>
        <p:spPr>
          <a:xfrm>
            <a:off x="1700064" y="1929606"/>
            <a:ext cx="5688632" cy="923330"/>
          </a:xfrm>
          <a:prstGeom prst="rect">
            <a:avLst/>
          </a:prstGeom>
          <a:noFill/>
        </p:spPr>
        <p:txBody>
          <a:bodyPr wrap="square" rtlCol="0">
            <a:spAutoFit/>
          </a:bodyPr>
          <a:lstStyle/>
          <a:p>
            <a:pPr lvl="0"/>
            <a:r>
              <a:rPr lang="en-GB" b="1" dirty="0" smtClean="0">
                <a:solidFill>
                  <a:srgbClr val="0070C0"/>
                </a:solidFill>
                <a:effectLst>
                  <a:outerShdw blurRad="38100" dist="38100" dir="2700000" algn="tl">
                    <a:srgbClr val="000000">
                      <a:alpha val="43137"/>
                    </a:srgbClr>
                  </a:outerShdw>
                </a:effectLst>
              </a:rPr>
              <a:t>Displaying an online CV</a:t>
            </a:r>
            <a:r>
              <a:rPr lang="en-GB" b="1" dirty="0" smtClean="0"/>
              <a:t>- </a:t>
            </a:r>
            <a:r>
              <a:rPr lang="en-GB" dirty="0" smtClean="0"/>
              <a:t>LinkedIn allows you to build an online CV. This means you can include live links and feeds (such as blogs and Twitter).</a:t>
            </a:r>
          </a:p>
        </p:txBody>
      </p:sp>
      <p:sp>
        <p:nvSpPr>
          <p:cNvPr id="8" name="TextBox 7"/>
          <p:cNvSpPr txBox="1"/>
          <p:nvPr/>
        </p:nvSpPr>
        <p:spPr>
          <a:xfrm>
            <a:off x="1691680" y="3164775"/>
            <a:ext cx="5688632" cy="1200329"/>
          </a:xfrm>
          <a:prstGeom prst="rect">
            <a:avLst/>
          </a:prstGeom>
          <a:noFill/>
        </p:spPr>
        <p:txBody>
          <a:bodyPr wrap="square" rtlCol="0">
            <a:spAutoFit/>
          </a:bodyPr>
          <a:lstStyle/>
          <a:p>
            <a:pPr lvl="0"/>
            <a:r>
              <a:rPr lang="en-GB" b="1" dirty="0" smtClean="0">
                <a:solidFill>
                  <a:srgbClr val="0070C0"/>
                </a:solidFill>
                <a:effectLst>
                  <a:outerShdw blurRad="38100" dist="38100" dir="2700000" algn="tl">
                    <a:srgbClr val="000000">
                      <a:alpha val="43137"/>
                    </a:srgbClr>
                  </a:outerShdw>
                </a:effectLst>
              </a:rPr>
              <a:t>Connections </a:t>
            </a:r>
            <a:r>
              <a:rPr lang="en-GB" dirty="0" smtClean="0"/>
              <a:t>– LinkedIn is a great way to network in the business world. You can get connected with those you already to and request and introduction to others. </a:t>
            </a:r>
          </a:p>
        </p:txBody>
      </p:sp>
      <p:sp>
        <p:nvSpPr>
          <p:cNvPr id="9" name="TextBox 8"/>
          <p:cNvSpPr txBox="1"/>
          <p:nvPr/>
        </p:nvSpPr>
        <p:spPr>
          <a:xfrm>
            <a:off x="1700064" y="4581128"/>
            <a:ext cx="5688632" cy="1200329"/>
          </a:xfrm>
          <a:prstGeom prst="rect">
            <a:avLst/>
          </a:prstGeom>
          <a:noFill/>
        </p:spPr>
        <p:txBody>
          <a:bodyPr wrap="square" rtlCol="0">
            <a:spAutoFit/>
          </a:bodyPr>
          <a:lstStyle/>
          <a:p>
            <a:pPr lvl="0"/>
            <a:r>
              <a:rPr lang="en-GB" b="1" dirty="0" smtClean="0">
                <a:solidFill>
                  <a:srgbClr val="0070C0"/>
                </a:solidFill>
                <a:effectLst>
                  <a:outerShdw blurRad="38100" dist="38100" dir="2700000" algn="tl">
                    <a:srgbClr val="000000">
                      <a:alpha val="43137"/>
                    </a:srgbClr>
                  </a:outerShdw>
                </a:effectLst>
              </a:rPr>
              <a:t>Search </a:t>
            </a:r>
            <a:r>
              <a:rPr lang="en-GB" dirty="0" smtClean="0"/>
              <a:t>– On LinkedIn you can search for jobs, people and companies. This means that it is great for seeking opportunities or doing background research before an interview/ application.  </a:t>
            </a:r>
          </a:p>
        </p:txBody>
      </p:sp>
    </p:spTree>
    <p:custDataLst>
      <p:tags r:id="rId1"/>
    </p:custDataLst>
    <p:extLst>
      <p:ext uri="{BB962C8B-B14F-4D97-AF65-F5344CB8AC3E}">
        <p14:creationId xmlns:p14="http://schemas.microsoft.com/office/powerpoint/2010/main" val="389513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41784"/>
            <a:ext cx="6512511" cy="1143000"/>
          </a:xfrm>
        </p:spPr>
        <p:txBody>
          <a:bodyPr/>
          <a:lstStyle/>
          <a:p>
            <a:pPr algn="l"/>
            <a:r>
              <a:rPr lang="en-GB" dirty="0" smtClean="0"/>
              <a:t>LinkedIn: </a:t>
            </a:r>
            <a:r>
              <a:rPr lang="en-GB" sz="4800" dirty="0" smtClean="0">
                <a:solidFill>
                  <a:srgbClr val="C00000"/>
                </a:solidFill>
              </a:rPr>
              <a:t>Glossary</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4040" y="295318"/>
            <a:ext cx="1204424" cy="1194840"/>
          </a:xfrm>
          <a:prstGeom prst="rect">
            <a:avLst/>
          </a:prstGeom>
        </p:spPr>
      </p:pic>
      <p:sp>
        <p:nvSpPr>
          <p:cNvPr id="6" name="TextBox 5"/>
          <p:cNvSpPr txBox="1"/>
          <p:nvPr/>
        </p:nvSpPr>
        <p:spPr>
          <a:xfrm>
            <a:off x="1700064" y="2996952"/>
            <a:ext cx="5688632" cy="923330"/>
          </a:xfrm>
          <a:prstGeom prst="rect">
            <a:avLst/>
          </a:prstGeom>
          <a:noFill/>
        </p:spPr>
        <p:txBody>
          <a:bodyPr wrap="square" rtlCol="0">
            <a:spAutoFit/>
          </a:bodyPr>
          <a:lstStyle/>
          <a:p>
            <a:pPr lvl="0"/>
            <a:r>
              <a:rPr lang="en-GB" b="1" dirty="0" smtClean="0">
                <a:solidFill>
                  <a:srgbClr val="0070C0"/>
                </a:solidFill>
                <a:effectLst>
                  <a:outerShdw blurRad="38100" dist="38100" dir="2700000" algn="tl">
                    <a:srgbClr val="000000">
                      <a:alpha val="43137"/>
                    </a:srgbClr>
                  </a:outerShdw>
                </a:effectLst>
              </a:rPr>
              <a:t>Profile (</a:t>
            </a:r>
            <a:r>
              <a:rPr lang="en-GB" b="1" dirty="0" err="1" smtClean="0">
                <a:solidFill>
                  <a:srgbClr val="0070C0"/>
                </a:solidFill>
                <a:effectLst>
                  <a:outerShdw blurRad="38100" dist="38100" dir="2700000" algn="tl">
                    <a:srgbClr val="000000">
                      <a:alpha val="43137"/>
                    </a:srgbClr>
                  </a:outerShdw>
                </a:effectLst>
              </a:rPr>
              <a:t>inc.</a:t>
            </a:r>
            <a:r>
              <a:rPr lang="en-GB" b="1" dirty="0" smtClean="0">
                <a:solidFill>
                  <a:srgbClr val="0070C0"/>
                </a:solidFill>
                <a:effectLst>
                  <a:outerShdw blurRad="38100" dist="38100" dir="2700000" algn="tl">
                    <a:srgbClr val="000000">
                      <a:alpha val="43137"/>
                    </a:srgbClr>
                  </a:outerShdw>
                </a:effectLst>
              </a:rPr>
              <a:t> CV)</a:t>
            </a:r>
            <a:r>
              <a:rPr lang="en-GB" b="1" dirty="0" smtClean="0"/>
              <a:t>- </a:t>
            </a:r>
            <a:r>
              <a:rPr lang="en-GB" dirty="0" smtClean="0"/>
              <a:t>Your profile is where you display your CV information. It is how you display yourself to colleagues and potential employers. </a:t>
            </a:r>
          </a:p>
        </p:txBody>
      </p:sp>
      <p:sp>
        <p:nvSpPr>
          <p:cNvPr id="7" name="TextBox 6"/>
          <p:cNvSpPr txBox="1"/>
          <p:nvPr/>
        </p:nvSpPr>
        <p:spPr>
          <a:xfrm>
            <a:off x="1700064" y="1484784"/>
            <a:ext cx="5688632" cy="1200329"/>
          </a:xfrm>
          <a:prstGeom prst="rect">
            <a:avLst/>
          </a:prstGeom>
          <a:noFill/>
        </p:spPr>
        <p:txBody>
          <a:bodyPr wrap="square" rtlCol="0">
            <a:spAutoFit/>
          </a:bodyPr>
          <a:lstStyle/>
          <a:p>
            <a:pPr lvl="0"/>
            <a:r>
              <a:rPr lang="en-GB" b="1" dirty="0" smtClean="0">
                <a:solidFill>
                  <a:srgbClr val="0070C0"/>
                </a:solidFill>
                <a:effectLst>
                  <a:outerShdw blurRad="38100" dist="38100" dir="2700000" algn="tl">
                    <a:srgbClr val="000000">
                      <a:alpha val="43137"/>
                    </a:srgbClr>
                  </a:outerShdw>
                </a:effectLst>
              </a:rPr>
              <a:t>Recommendations</a:t>
            </a:r>
            <a:r>
              <a:rPr lang="en-GB" b="1" dirty="0" smtClean="0"/>
              <a:t>- </a:t>
            </a:r>
            <a:r>
              <a:rPr lang="en-GB" dirty="0" smtClean="0"/>
              <a:t>Via LinkedIn you can both ask for and give recommendations. These work in the same way as a traditional paper recommendation, and can be displayed on your profile. </a:t>
            </a:r>
          </a:p>
        </p:txBody>
      </p:sp>
      <p:sp>
        <p:nvSpPr>
          <p:cNvPr id="8" name="TextBox 7"/>
          <p:cNvSpPr txBox="1"/>
          <p:nvPr/>
        </p:nvSpPr>
        <p:spPr>
          <a:xfrm>
            <a:off x="1691680" y="4244895"/>
            <a:ext cx="5688632" cy="1200329"/>
          </a:xfrm>
          <a:prstGeom prst="rect">
            <a:avLst/>
          </a:prstGeom>
          <a:noFill/>
        </p:spPr>
        <p:txBody>
          <a:bodyPr wrap="square" rtlCol="0">
            <a:spAutoFit/>
          </a:bodyPr>
          <a:lstStyle/>
          <a:p>
            <a:pPr lvl="0"/>
            <a:r>
              <a:rPr lang="en-GB" b="1" dirty="0" smtClean="0">
                <a:solidFill>
                  <a:srgbClr val="0070C0"/>
                </a:solidFill>
                <a:effectLst>
                  <a:outerShdw blurRad="38100" dist="38100" dir="2700000" algn="tl">
                    <a:srgbClr val="000000">
                      <a:alpha val="43137"/>
                    </a:srgbClr>
                  </a:outerShdw>
                </a:effectLst>
              </a:rPr>
              <a:t>Connections </a:t>
            </a:r>
            <a:r>
              <a:rPr lang="en-GB" dirty="0" smtClean="0"/>
              <a:t>– These are people with whom you have established a connection. Connections will also be rated, and you can get an existing connection to introduce you to 2</a:t>
            </a:r>
            <a:r>
              <a:rPr lang="en-GB" baseline="30000" dirty="0" smtClean="0"/>
              <a:t>nd</a:t>
            </a:r>
            <a:r>
              <a:rPr lang="en-GB" dirty="0" smtClean="0"/>
              <a:t> or 3</a:t>
            </a:r>
            <a:r>
              <a:rPr lang="en-GB" baseline="30000" dirty="0" smtClean="0"/>
              <a:t>rd</a:t>
            </a:r>
            <a:r>
              <a:rPr lang="en-GB" dirty="0" smtClean="0"/>
              <a:t> degree connections.  </a:t>
            </a:r>
          </a:p>
        </p:txBody>
      </p:sp>
    </p:spTree>
    <p:custDataLst>
      <p:tags r:id="rId1"/>
    </p:custDataLst>
    <p:extLst>
      <p:ext uri="{BB962C8B-B14F-4D97-AF65-F5344CB8AC3E}">
        <p14:creationId xmlns:p14="http://schemas.microsoft.com/office/powerpoint/2010/main" val="27978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152" y="347158"/>
            <a:ext cx="4104456" cy="1143000"/>
          </a:xfrm>
        </p:spPr>
        <p:txBody>
          <a:bodyPr/>
          <a:lstStyle/>
          <a:p>
            <a:pPr algn="l"/>
            <a:r>
              <a:rPr lang="en-GB" dirty="0" smtClean="0"/>
              <a:t>Social Media</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6033" y="1539057"/>
            <a:ext cx="1204424" cy="119484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0209" y="1539057"/>
            <a:ext cx="1296144" cy="1296144"/>
          </a:xfrm>
          <a:prstGeom prst="rect">
            <a:avLst/>
          </a:prstGeom>
        </p:spPr>
      </p:pic>
      <p:pic>
        <p:nvPicPr>
          <p:cNvPr id="10"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4385" y="1539057"/>
            <a:ext cx="1313879" cy="1313879"/>
          </a:xfrm>
          <a:prstGeom prst="rect">
            <a:avLst/>
          </a:prstGeom>
        </p:spPr>
      </p:pic>
      <p:sp>
        <p:nvSpPr>
          <p:cNvPr id="3" name="TextBox 2"/>
          <p:cNvSpPr txBox="1"/>
          <p:nvPr/>
        </p:nvSpPr>
        <p:spPr>
          <a:xfrm>
            <a:off x="2466033" y="3534107"/>
            <a:ext cx="4482231" cy="830997"/>
          </a:xfrm>
          <a:prstGeom prst="rect">
            <a:avLst/>
          </a:prstGeom>
          <a:noFill/>
        </p:spPr>
        <p:txBody>
          <a:bodyPr wrap="square" rtlCol="0">
            <a:spAutoFit/>
          </a:bodyPr>
          <a:lstStyle/>
          <a:p>
            <a:pPr algn="ctr"/>
            <a:r>
              <a:rPr lang="en-GB" sz="4800" b="1" dirty="0" smtClean="0">
                <a:solidFill>
                  <a:srgbClr val="C00000"/>
                </a:solidFill>
                <a:effectLst>
                  <a:outerShdw blurRad="38100" dist="38100" dir="2700000" algn="tl">
                    <a:srgbClr val="000000">
                      <a:alpha val="43137"/>
                    </a:srgbClr>
                  </a:outerShdw>
                </a:effectLst>
              </a:rPr>
              <a:t>Any questions?</a:t>
            </a:r>
            <a:endParaRPr lang="en-GB" sz="4800"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854670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23528" y="260648"/>
            <a:ext cx="8521814" cy="6391361"/>
          </a:xfrm>
        </p:spPr>
      </p:pic>
    </p:spTree>
    <p:custDataLst>
      <p:tags r:id="rId1"/>
    </p:custDataLst>
    <p:extLst>
      <p:ext uri="{BB962C8B-B14F-4D97-AF65-F5344CB8AC3E}">
        <p14:creationId xmlns:p14="http://schemas.microsoft.com/office/powerpoint/2010/main" val="187259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9" y="692696"/>
            <a:ext cx="7016567" cy="1143000"/>
          </a:xfrm>
        </p:spPr>
        <p:txBody>
          <a:bodyPr/>
          <a:lstStyle/>
          <a:p>
            <a:pPr algn="ctr"/>
            <a:r>
              <a:rPr lang="en-GB" dirty="0" smtClean="0"/>
              <a:t>Social Media Explained</a:t>
            </a:r>
            <a:endParaRPr lang="en-GB" dirty="0"/>
          </a:p>
        </p:txBody>
      </p:sp>
      <p:sp>
        <p:nvSpPr>
          <p:cNvPr id="6" name="Content Placeholder 5"/>
          <p:cNvSpPr>
            <a:spLocks noGrp="1"/>
          </p:cNvSpPr>
          <p:nvPr>
            <p:ph sz="quarter" idx="13"/>
          </p:nvPr>
        </p:nvSpPr>
        <p:spPr>
          <a:xfrm>
            <a:off x="3779912" y="2060848"/>
            <a:ext cx="3933056" cy="4104456"/>
          </a:xfrm>
        </p:spPr>
        <p:txBody>
          <a:bodyPr/>
          <a:lstStyle/>
          <a:p>
            <a:pPr marL="45720" indent="0">
              <a:lnSpc>
                <a:spcPct val="150000"/>
              </a:lnSpc>
              <a:buNone/>
            </a:pPr>
            <a:r>
              <a:rPr lang="en-GB" dirty="0" smtClean="0"/>
              <a:t>&lt;&lt;I need to eat&gt;&gt;</a:t>
            </a:r>
          </a:p>
          <a:p>
            <a:pPr marL="45720" indent="0">
              <a:lnSpc>
                <a:spcPct val="150000"/>
              </a:lnSpc>
              <a:buNone/>
            </a:pPr>
            <a:r>
              <a:rPr lang="en-GB" dirty="0" smtClean="0"/>
              <a:t>&lt;&lt;I ate&gt;&gt;</a:t>
            </a:r>
          </a:p>
          <a:p>
            <a:pPr marL="45720" indent="0">
              <a:lnSpc>
                <a:spcPct val="150000"/>
              </a:lnSpc>
              <a:buNone/>
            </a:pPr>
            <a:r>
              <a:rPr lang="en-GB" dirty="0" smtClean="0"/>
              <a:t>&lt;&lt;This is where I ate&gt;&gt;</a:t>
            </a:r>
          </a:p>
          <a:p>
            <a:pPr marL="45720" indent="0">
              <a:lnSpc>
                <a:spcPct val="150000"/>
              </a:lnSpc>
              <a:buNone/>
            </a:pPr>
            <a:r>
              <a:rPr lang="en-GB" dirty="0" smtClean="0"/>
              <a:t>&lt;&lt;Why am I eating?&gt;&gt;</a:t>
            </a:r>
          </a:p>
          <a:p>
            <a:pPr marL="45720" indent="0">
              <a:lnSpc>
                <a:spcPct val="150000"/>
              </a:lnSpc>
              <a:buNone/>
            </a:pPr>
            <a:r>
              <a:rPr lang="en-GB" dirty="0" smtClean="0"/>
              <a:t>&lt;&lt;Look at me eating&gt;&gt;</a:t>
            </a:r>
          </a:p>
          <a:p>
            <a:pPr marL="45720" indent="0">
              <a:lnSpc>
                <a:spcPct val="150000"/>
              </a:lnSpc>
              <a:buNone/>
            </a:pPr>
            <a:r>
              <a:rPr lang="en-GB" dirty="0" smtClean="0"/>
              <a:t>&lt;&lt;I’m good at eating&gt;&gt;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4238" y="2745426"/>
            <a:ext cx="1512168" cy="568863"/>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22472" b="20953"/>
          <a:stretch/>
        </p:blipFill>
        <p:spPr>
          <a:xfrm>
            <a:off x="2391941" y="4581128"/>
            <a:ext cx="1274465" cy="509786"/>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0374" t="31100" r="11028" b="40686"/>
          <a:stretch/>
        </p:blipFill>
        <p:spPr>
          <a:xfrm>
            <a:off x="1843189" y="5201220"/>
            <a:ext cx="1823217" cy="490860"/>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32973" b="33513"/>
          <a:stretch/>
        </p:blipFill>
        <p:spPr>
          <a:xfrm>
            <a:off x="2268411" y="3998703"/>
            <a:ext cx="1397995" cy="468513"/>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14563" b="21440"/>
          <a:stretch/>
        </p:blipFill>
        <p:spPr>
          <a:xfrm>
            <a:off x="2185566" y="3360071"/>
            <a:ext cx="1480840" cy="593330"/>
          </a:xfrm>
          <a:prstGeom prst="rect">
            <a:avLst/>
          </a:prstGeom>
        </p:spPr>
      </p:pic>
      <p:pic>
        <p:nvPicPr>
          <p:cNvPr id="1026" name="Picture 2" descr="C:\Users\renaultd\Pictures\Logos\Twitter_4.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52" t="32059" r="3496" b="32112"/>
          <a:stretch/>
        </p:blipFill>
        <p:spPr bwMode="auto">
          <a:xfrm>
            <a:off x="2259934" y="2204864"/>
            <a:ext cx="1406472" cy="3564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7739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9592" y="620688"/>
            <a:ext cx="6872551" cy="1143000"/>
          </a:xfrm>
        </p:spPr>
        <p:txBody>
          <a:bodyPr/>
          <a:lstStyle/>
          <a:p>
            <a:pPr algn="l"/>
            <a:r>
              <a:rPr lang="en-GB" dirty="0" smtClean="0"/>
              <a:t>Facebook: </a:t>
            </a:r>
            <a:r>
              <a:rPr lang="en-GB" dirty="0" smtClean="0">
                <a:solidFill>
                  <a:srgbClr val="C00000"/>
                </a:solidFill>
              </a:rPr>
              <a:t>Screenshot</a:t>
            </a:r>
            <a:endParaRPr lang="en-GB" dirty="0">
              <a:solidFill>
                <a:srgbClr val="C00000"/>
              </a:solidFill>
            </a:endParaRPr>
          </a:p>
        </p:txBody>
      </p:sp>
      <p:pic>
        <p:nvPicPr>
          <p:cNvPr id="7" name="Content Placeholder 3"/>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7524328" y="260648"/>
            <a:ext cx="1313879" cy="1313879"/>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2942" r="458"/>
          <a:stretch/>
        </p:blipFill>
        <p:spPr bwMode="auto">
          <a:xfrm>
            <a:off x="19184983" y="0"/>
            <a:ext cx="1115568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5"/>
          <a:srcRect l="60185" t="5923" r="1333" b="5811"/>
          <a:stretch/>
        </p:blipFill>
        <p:spPr bwMode="auto">
          <a:xfrm>
            <a:off x="1259632" y="1767036"/>
            <a:ext cx="6053455" cy="46863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13049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59632" y="629816"/>
            <a:ext cx="6512511" cy="1143000"/>
          </a:xfrm>
        </p:spPr>
        <p:txBody>
          <a:bodyPr/>
          <a:lstStyle/>
          <a:p>
            <a:pPr algn="l"/>
            <a:r>
              <a:rPr lang="en-GB" dirty="0" smtClean="0"/>
              <a:t>Facebook: </a:t>
            </a:r>
            <a:r>
              <a:rPr lang="en-GB" sz="4800" dirty="0">
                <a:solidFill>
                  <a:srgbClr val="C00000"/>
                </a:solidFill>
              </a:rPr>
              <a:t>Glossary</a:t>
            </a:r>
            <a:br>
              <a:rPr lang="en-GB" sz="4800" dirty="0">
                <a:solidFill>
                  <a:srgbClr val="C00000"/>
                </a:solidFill>
              </a:rPr>
            </a:br>
            <a:endParaRPr lang="en-GB" dirty="0"/>
          </a:p>
        </p:txBody>
      </p:sp>
      <p:pic>
        <p:nvPicPr>
          <p:cNvPr id="7" name="Content Placeholder 3"/>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7524328" y="260648"/>
            <a:ext cx="1313879" cy="1313879"/>
          </a:xfrm>
          <a:prstGeom prst="rect">
            <a:avLst/>
          </a:prstGeom>
        </p:spPr>
      </p:pic>
      <p:sp>
        <p:nvSpPr>
          <p:cNvPr id="3" name="TextBox 2"/>
          <p:cNvSpPr txBox="1"/>
          <p:nvPr/>
        </p:nvSpPr>
        <p:spPr>
          <a:xfrm>
            <a:off x="1547664" y="1628800"/>
            <a:ext cx="5688632" cy="1200329"/>
          </a:xfrm>
          <a:prstGeom prst="rect">
            <a:avLst/>
          </a:prstGeom>
          <a:noFill/>
        </p:spPr>
        <p:txBody>
          <a:bodyPr wrap="square" rtlCol="0">
            <a:spAutoFit/>
          </a:bodyPr>
          <a:lstStyle/>
          <a:p>
            <a:pPr lvl="0"/>
            <a:r>
              <a:rPr lang="en-GB" b="1" dirty="0" smtClean="0">
                <a:solidFill>
                  <a:srgbClr val="002060"/>
                </a:solidFill>
                <a:effectLst>
                  <a:outerShdw blurRad="38100" dist="38100" dir="2700000" algn="tl">
                    <a:srgbClr val="000000">
                      <a:alpha val="43137"/>
                    </a:srgbClr>
                  </a:outerShdw>
                </a:effectLst>
              </a:rPr>
              <a:t>Groups</a:t>
            </a:r>
            <a:r>
              <a:rPr lang="en-GB" b="1" dirty="0" smtClean="0">
                <a:effectLst>
                  <a:outerShdw blurRad="38100" dist="38100" dir="2700000" algn="tl">
                    <a:srgbClr val="000000">
                      <a:alpha val="43137"/>
                    </a:srgbClr>
                  </a:outerShdw>
                </a:effectLst>
              </a:rPr>
              <a:t> </a:t>
            </a:r>
            <a:r>
              <a:rPr lang="en-GB" b="1" dirty="0" smtClean="0"/>
              <a:t>- </a:t>
            </a:r>
            <a:r>
              <a:rPr lang="en-GB" dirty="0" smtClean="0"/>
              <a:t>A </a:t>
            </a:r>
            <a:r>
              <a:rPr lang="en-GB" dirty="0"/>
              <a:t>group can be set up by any user and can be set to private. These are generally used by smaller groups of people or the general public. You become a ‘member’ of a group</a:t>
            </a:r>
            <a:r>
              <a:rPr lang="en-GB" dirty="0" smtClean="0"/>
              <a:t>.</a:t>
            </a:r>
            <a:endParaRPr lang="en-GB" dirty="0"/>
          </a:p>
        </p:txBody>
      </p:sp>
      <p:sp>
        <p:nvSpPr>
          <p:cNvPr id="2" name="TextBox 1"/>
          <p:cNvSpPr txBox="1"/>
          <p:nvPr/>
        </p:nvSpPr>
        <p:spPr>
          <a:xfrm>
            <a:off x="1547664" y="2924944"/>
            <a:ext cx="6048672" cy="1200329"/>
          </a:xfrm>
          <a:prstGeom prst="rect">
            <a:avLst/>
          </a:prstGeom>
          <a:noFill/>
        </p:spPr>
        <p:txBody>
          <a:bodyPr wrap="square" rtlCol="0">
            <a:spAutoFit/>
          </a:bodyPr>
          <a:lstStyle/>
          <a:p>
            <a:r>
              <a:rPr lang="en-GB" b="1" dirty="0">
                <a:solidFill>
                  <a:srgbClr val="002060"/>
                </a:solidFill>
                <a:effectLst>
                  <a:outerShdw blurRad="38100" dist="38100" dir="2700000" algn="tl">
                    <a:srgbClr val="000000">
                      <a:alpha val="43137"/>
                    </a:srgbClr>
                  </a:outerShdw>
                </a:effectLst>
              </a:rPr>
              <a:t>Pages</a:t>
            </a:r>
            <a:r>
              <a:rPr lang="en-GB" b="1" dirty="0">
                <a:effectLst>
                  <a:outerShdw blurRad="38100" dist="38100" dir="2700000" algn="tl">
                    <a:srgbClr val="000000">
                      <a:alpha val="43137"/>
                    </a:srgbClr>
                  </a:outerShdw>
                </a:effectLst>
              </a:rPr>
              <a:t> </a:t>
            </a:r>
            <a:r>
              <a:rPr lang="en-GB" b="1" dirty="0"/>
              <a:t>- </a:t>
            </a:r>
            <a:r>
              <a:rPr lang="en-GB" dirty="0"/>
              <a:t>These are different from groups as they are intended for use by business and organisations. These are open public pages. You become a ‘fan’ or ‘like’ a page</a:t>
            </a:r>
          </a:p>
        </p:txBody>
      </p:sp>
      <p:sp>
        <p:nvSpPr>
          <p:cNvPr id="4" name="TextBox 3"/>
          <p:cNvSpPr txBox="1"/>
          <p:nvPr/>
        </p:nvSpPr>
        <p:spPr>
          <a:xfrm>
            <a:off x="1547664" y="4277995"/>
            <a:ext cx="5688632" cy="2031325"/>
          </a:xfrm>
          <a:prstGeom prst="rect">
            <a:avLst/>
          </a:prstGeom>
          <a:noFill/>
        </p:spPr>
        <p:txBody>
          <a:bodyPr wrap="square" rtlCol="0">
            <a:spAutoFit/>
          </a:bodyPr>
          <a:lstStyle/>
          <a:p>
            <a:r>
              <a:rPr lang="en-GB" b="1" dirty="0">
                <a:solidFill>
                  <a:srgbClr val="002060"/>
                </a:solidFill>
                <a:effectLst>
                  <a:outerShdw blurRad="38100" dist="38100" dir="2700000" algn="tl">
                    <a:srgbClr val="000000">
                      <a:alpha val="43137"/>
                    </a:srgbClr>
                  </a:outerShdw>
                </a:effectLst>
              </a:rPr>
              <a:t>Likes</a:t>
            </a:r>
            <a:r>
              <a:rPr lang="en-GB" b="1" dirty="0"/>
              <a:t> - </a:t>
            </a:r>
            <a:r>
              <a:rPr lang="en-GB" dirty="0"/>
              <a:t>Most posts, images and other content on Facebook has a ‘like’ button. You can click the button to like content if it is something that interests/ relates to you…something that you like. Other users can then look at the content as see that you have liked it, meaning they know you have seen it and like it. As of yet there is no ‘dislike’ button.</a:t>
            </a:r>
          </a:p>
        </p:txBody>
      </p:sp>
    </p:spTree>
    <p:custDataLst>
      <p:tags r:id="rId1"/>
    </p:custDataLst>
    <p:extLst>
      <p:ext uri="{BB962C8B-B14F-4D97-AF65-F5344CB8AC3E}">
        <p14:creationId xmlns:p14="http://schemas.microsoft.com/office/powerpoint/2010/main" val="421187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59632" y="629816"/>
            <a:ext cx="6512511" cy="1143000"/>
          </a:xfrm>
        </p:spPr>
        <p:txBody>
          <a:bodyPr/>
          <a:lstStyle/>
          <a:p>
            <a:pPr algn="l"/>
            <a:r>
              <a:rPr lang="en-GB" dirty="0" smtClean="0"/>
              <a:t>Facebook: </a:t>
            </a:r>
            <a:r>
              <a:rPr lang="en-GB" sz="4800" dirty="0" smtClean="0">
                <a:solidFill>
                  <a:srgbClr val="C00000"/>
                </a:solidFill>
              </a:rPr>
              <a:t>Glossary </a:t>
            </a:r>
            <a:r>
              <a:rPr lang="en-GB" sz="4800" dirty="0">
                <a:solidFill>
                  <a:srgbClr val="C00000"/>
                </a:solidFill>
              </a:rPr>
              <a:t/>
            </a:r>
            <a:br>
              <a:rPr lang="en-GB" sz="4800" dirty="0">
                <a:solidFill>
                  <a:srgbClr val="C00000"/>
                </a:solidFill>
              </a:rPr>
            </a:br>
            <a:endParaRPr lang="en-GB" dirty="0"/>
          </a:p>
        </p:txBody>
      </p:sp>
      <p:pic>
        <p:nvPicPr>
          <p:cNvPr id="7" name="Content Placeholder 3"/>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7524328" y="260648"/>
            <a:ext cx="1313879" cy="1313879"/>
          </a:xfrm>
          <a:prstGeom prst="rect">
            <a:avLst/>
          </a:prstGeom>
        </p:spPr>
      </p:pic>
      <p:sp>
        <p:nvSpPr>
          <p:cNvPr id="3" name="TextBox 2"/>
          <p:cNvSpPr txBox="1"/>
          <p:nvPr/>
        </p:nvSpPr>
        <p:spPr>
          <a:xfrm>
            <a:off x="1547664" y="1844824"/>
            <a:ext cx="5688632" cy="1754326"/>
          </a:xfrm>
          <a:prstGeom prst="rect">
            <a:avLst/>
          </a:prstGeom>
          <a:noFill/>
        </p:spPr>
        <p:txBody>
          <a:bodyPr wrap="square" rtlCol="0">
            <a:spAutoFit/>
          </a:bodyPr>
          <a:lstStyle/>
          <a:p>
            <a:pPr lvl="0"/>
            <a:r>
              <a:rPr lang="en-GB" b="1" dirty="0">
                <a:solidFill>
                  <a:srgbClr val="002060"/>
                </a:solidFill>
                <a:effectLst>
                  <a:outerShdw blurRad="38100" dist="38100" dir="2700000" algn="tl">
                    <a:srgbClr val="000000">
                      <a:alpha val="43137"/>
                    </a:srgbClr>
                  </a:outerShdw>
                </a:effectLst>
              </a:rPr>
              <a:t>Wall </a:t>
            </a:r>
            <a:r>
              <a:rPr lang="en-GB" b="1" dirty="0" smtClean="0">
                <a:solidFill>
                  <a:srgbClr val="002060"/>
                </a:solidFill>
                <a:effectLst>
                  <a:outerShdw blurRad="38100" dist="38100" dir="2700000" algn="tl">
                    <a:srgbClr val="000000">
                      <a:alpha val="43137"/>
                    </a:srgbClr>
                  </a:outerShdw>
                </a:effectLst>
              </a:rPr>
              <a:t>posts </a:t>
            </a:r>
            <a:r>
              <a:rPr lang="en-GB" b="1" dirty="0" smtClean="0"/>
              <a:t>- </a:t>
            </a:r>
            <a:r>
              <a:rPr lang="en-GB" dirty="0" smtClean="0"/>
              <a:t>On </a:t>
            </a:r>
            <a:r>
              <a:rPr lang="en-GB" dirty="0"/>
              <a:t>Facebook a user’s ‘wall’ is an area where other users can post content for them, this could be a comment, link, image or video. It can be part of a conversation with the user or a one of, for example a link to a news item another users thinks will interest them. </a:t>
            </a:r>
          </a:p>
        </p:txBody>
      </p:sp>
      <p:sp>
        <p:nvSpPr>
          <p:cNvPr id="2" name="TextBox 1"/>
          <p:cNvSpPr txBox="1"/>
          <p:nvPr/>
        </p:nvSpPr>
        <p:spPr>
          <a:xfrm>
            <a:off x="1547664" y="3789040"/>
            <a:ext cx="5688632" cy="923330"/>
          </a:xfrm>
          <a:prstGeom prst="rect">
            <a:avLst/>
          </a:prstGeom>
          <a:noFill/>
        </p:spPr>
        <p:txBody>
          <a:bodyPr wrap="square" rtlCol="0">
            <a:spAutoFit/>
          </a:bodyPr>
          <a:lstStyle/>
          <a:p>
            <a:pPr lvl="0"/>
            <a:r>
              <a:rPr lang="en-GB" b="1" dirty="0">
                <a:solidFill>
                  <a:srgbClr val="002060"/>
                </a:solidFill>
                <a:effectLst>
                  <a:outerShdw blurRad="38100" dist="38100" dir="2700000" algn="tl">
                    <a:srgbClr val="000000">
                      <a:alpha val="43137"/>
                    </a:srgbClr>
                  </a:outerShdw>
                </a:effectLst>
              </a:rPr>
              <a:t>Private Messaging </a:t>
            </a:r>
            <a:r>
              <a:rPr lang="en-GB" b="1" dirty="0"/>
              <a:t>- </a:t>
            </a:r>
            <a:r>
              <a:rPr lang="en-GB" dirty="0"/>
              <a:t>Unlike a user’s wall, private messaging is only viewable by those included in the message, like an email. </a:t>
            </a:r>
          </a:p>
        </p:txBody>
      </p:sp>
      <p:sp>
        <p:nvSpPr>
          <p:cNvPr id="4" name="TextBox 3"/>
          <p:cNvSpPr txBox="1"/>
          <p:nvPr/>
        </p:nvSpPr>
        <p:spPr>
          <a:xfrm>
            <a:off x="1547664" y="5013176"/>
            <a:ext cx="5688632" cy="1200329"/>
          </a:xfrm>
          <a:prstGeom prst="rect">
            <a:avLst/>
          </a:prstGeom>
          <a:noFill/>
        </p:spPr>
        <p:txBody>
          <a:bodyPr wrap="square" rtlCol="0">
            <a:spAutoFit/>
          </a:bodyPr>
          <a:lstStyle/>
          <a:p>
            <a:pPr lvl="0"/>
            <a:r>
              <a:rPr lang="en-GB" b="1" dirty="0">
                <a:solidFill>
                  <a:srgbClr val="002060"/>
                </a:solidFill>
                <a:effectLst>
                  <a:outerShdw blurRad="38100" dist="38100" dir="2700000" algn="tl">
                    <a:srgbClr val="000000">
                      <a:alpha val="43137"/>
                    </a:srgbClr>
                  </a:outerShdw>
                </a:effectLst>
              </a:rPr>
              <a:t>Events</a:t>
            </a:r>
            <a:r>
              <a:rPr lang="en-GB" b="1" dirty="0"/>
              <a:t> - </a:t>
            </a:r>
            <a:r>
              <a:rPr lang="en-GB" dirty="0"/>
              <a:t>On Facebook it is possible to create an event, for any occasion. These can be left open, where anyone can access the information, or made private with only selected users invited. </a:t>
            </a:r>
          </a:p>
        </p:txBody>
      </p:sp>
    </p:spTree>
    <p:custDataLst>
      <p:tags r:id="rId1"/>
    </p:custDataLst>
    <p:extLst>
      <p:ext uri="{BB962C8B-B14F-4D97-AF65-F5344CB8AC3E}">
        <p14:creationId xmlns:p14="http://schemas.microsoft.com/office/powerpoint/2010/main" val="391411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85800"/>
            <a:ext cx="6512511" cy="1143000"/>
          </a:xfrm>
        </p:spPr>
        <p:txBody>
          <a:bodyPr/>
          <a:lstStyle/>
          <a:p>
            <a:pPr algn="l"/>
            <a:r>
              <a:rPr lang="en-GB" dirty="0" smtClean="0"/>
              <a:t>Twitter: </a:t>
            </a:r>
            <a:r>
              <a:rPr lang="en-GB" dirty="0" smtClean="0">
                <a:solidFill>
                  <a:srgbClr val="C00000"/>
                </a:solidFill>
              </a:rPr>
              <a:t>Screenshot</a:t>
            </a:r>
            <a:endParaRPr lang="en-GB" dirty="0">
              <a:solidFill>
                <a:srgbClr val="C0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260648"/>
            <a:ext cx="1296144" cy="1296144"/>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5365" r="5875"/>
          <a:stretch/>
        </p:blipFill>
        <p:spPr bwMode="auto">
          <a:xfrm>
            <a:off x="19923369" y="0"/>
            <a:ext cx="8765932"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5"/>
          <a:srcRect l="65356" t="5983" r="5845" b="18821"/>
          <a:stretch/>
        </p:blipFill>
        <p:spPr bwMode="auto">
          <a:xfrm>
            <a:off x="1991665" y="1484784"/>
            <a:ext cx="5376545" cy="4738072"/>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826221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85800"/>
            <a:ext cx="6512511" cy="1143000"/>
          </a:xfrm>
        </p:spPr>
        <p:txBody>
          <a:bodyPr/>
          <a:lstStyle/>
          <a:p>
            <a:pPr algn="l"/>
            <a:r>
              <a:rPr lang="en-GB" dirty="0" smtClean="0"/>
              <a:t>Twitter: </a:t>
            </a:r>
            <a:r>
              <a:rPr lang="en-GB" dirty="0" smtClean="0">
                <a:solidFill>
                  <a:srgbClr val="C00000"/>
                </a:solidFill>
              </a:rPr>
              <a:t>3</a:t>
            </a:r>
            <a:r>
              <a:rPr lang="en-GB" dirty="0" smtClean="0"/>
              <a:t> </a:t>
            </a:r>
            <a:r>
              <a:rPr lang="en-GB" dirty="0" smtClean="0">
                <a:solidFill>
                  <a:srgbClr val="C00000"/>
                </a:solidFill>
              </a:rPr>
              <a:t>Uses</a:t>
            </a:r>
            <a:endParaRPr lang="en-GB" dirty="0">
              <a:solidFill>
                <a:srgbClr val="C0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260648"/>
            <a:ext cx="1296144" cy="1296144"/>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5365" r="5875"/>
          <a:stretch/>
        </p:blipFill>
        <p:spPr bwMode="auto">
          <a:xfrm>
            <a:off x="19923369" y="0"/>
            <a:ext cx="8765932"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47664" y="1844824"/>
            <a:ext cx="5688632" cy="923330"/>
          </a:xfrm>
          <a:prstGeom prst="rect">
            <a:avLst/>
          </a:prstGeom>
          <a:noFill/>
        </p:spPr>
        <p:txBody>
          <a:bodyPr wrap="square" rtlCol="0">
            <a:spAutoFit/>
          </a:bodyPr>
          <a:lstStyle/>
          <a:p>
            <a:pPr lvl="0"/>
            <a:r>
              <a:rPr lang="en-GB" b="1" dirty="0" smtClean="0">
                <a:solidFill>
                  <a:srgbClr val="00B0F0"/>
                </a:solidFill>
                <a:effectLst>
                  <a:outerShdw blurRad="38100" dist="38100" dir="2700000" algn="tl">
                    <a:srgbClr val="000000">
                      <a:alpha val="43137"/>
                    </a:srgbClr>
                  </a:outerShdw>
                </a:effectLst>
              </a:rPr>
              <a:t>Sharing ideas </a:t>
            </a:r>
            <a:r>
              <a:rPr lang="en-GB" b="1" dirty="0" smtClean="0"/>
              <a:t>- </a:t>
            </a:r>
            <a:r>
              <a:rPr lang="en-GB" dirty="0" smtClean="0"/>
              <a:t>Twitter is a space for sharing thoughts with others, although remember not all thoughts are good ones so be selective. </a:t>
            </a:r>
            <a:r>
              <a:rPr lang="en-GB" dirty="0"/>
              <a:t> </a:t>
            </a:r>
          </a:p>
        </p:txBody>
      </p:sp>
      <p:sp>
        <p:nvSpPr>
          <p:cNvPr id="3" name="TextBox 2"/>
          <p:cNvSpPr txBox="1"/>
          <p:nvPr/>
        </p:nvSpPr>
        <p:spPr>
          <a:xfrm>
            <a:off x="1547664" y="3068960"/>
            <a:ext cx="5688632" cy="1754326"/>
          </a:xfrm>
          <a:prstGeom prst="rect">
            <a:avLst/>
          </a:prstGeom>
          <a:noFill/>
        </p:spPr>
        <p:txBody>
          <a:bodyPr wrap="square" rtlCol="0">
            <a:spAutoFit/>
          </a:bodyPr>
          <a:lstStyle/>
          <a:p>
            <a:r>
              <a:rPr lang="en-GB" b="1" dirty="0">
                <a:solidFill>
                  <a:srgbClr val="00B0F0"/>
                </a:solidFill>
                <a:effectLst>
                  <a:outerShdw blurRad="38100" dist="38100" dir="2700000" algn="tl">
                    <a:srgbClr val="000000">
                      <a:alpha val="43137"/>
                    </a:srgbClr>
                  </a:outerShdw>
                </a:effectLst>
              </a:rPr>
              <a:t>Debating</a:t>
            </a:r>
            <a:r>
              <a:rPr lang="en-GB" b="1" dirty="0"/>
              <a:t> – </a:t>
            </a:r>
            <a:r>
              <a:rPr lang="en-GB" dirty="0"/>
              <a:t>Because you can hash tag different topics Twitter can be a space for debating various issues. Although be cautious because of a the degree of anonymity some users can become aggressive. If so DO NOT take it personally and DO stop talking to them. </a:t>
            </a:r>
          </a:p>
        </p:txBody>
      </p:sp>
      <p:sp>
        <p:nvSpPr>
          <p:cNvPr id="5" name="TextBox 4"/>
          <p:cNvSpPr txBox="1"/>
          <p:nvPr/>
        </p:nvSpPr>
        <p:spPr>
          <a:xfrm>
            <a:off x="1547664" y="5133913"/>
            <a:ext cx="5688632" cy="1200329"/>
          </a:xfrm>
          <a:prstGeom prst="rect">
            <a:avLst/>
          </a:prstGeom>
          <a:noFill/>
        </p:spPr>
        <p:txBody>
          <a:bodyPr wrap="square" rtlCol="0">
            <a:spAutoFit/>
          </a:bodyPr>
          <a:lstStyle/>
          <a:p>
            <a:r>
              <a:rPr lang="en-GB" b="1" dirty="0" smtClean="0">
                <a:solidFill>
                  <a:srgbClr val="00B0F0"/>
                </a:solidFill>
                <a:effectLst>
                  <a:outerShdw blurRad="38100" dist="38100" dir="2700000" algn="tl">
                    <a:srgbClr val="000000">
                      <a:alpha val="43137"/>
                    </a:srgbClr>
                  </a:outerShdw>
                </a:effectLst>
              </a:rPr>
              <a:t>Making </a:t>
            </a:r>
            <a:r>
              <a:rPr lang="en-GB" b="1" dirty="0">
                <a:solidFill>
                  <a:srgbClr val="00B0F0"/>
                </a:solidFill>
                <a:effectLst>
                  <a:outerShdw blurRad="38100" dist="38100" dir="2700000" algn="tl">
                    <a:srgbClr val="000000">
                      <a:alpha val="43137"/>
                    </a:srgbClr>
                  </a:outerShdw>
                </a:effectLst>
              </a:rPr>
              <a:t>connections </a:t>
            </a:r>
            <a:r>
              <a:rPr lang="en-GB" b="1" dirty="0"/>
              <a:t>– </a:t>
            </a:r>
            <a:r>
              <a:rPr lang="en-GB" dirty="0"/>
              <a:t>Twitter can be a good place to find people of similar interests to you. Particularly via hash tags or through conferences.</a:t>
            </a:r>
          </a:p>
          <a:p>
            <a:endParaRPr lang="en-GB" dirty="0"/>
          </a:p>
        </p:txBody>
      </p:sp>
    </p:spTree>
    <p:custDataLst>
      <p:tags r:id="rId1"/>
    </p:custDataLst>
    <p:extLst>
      <p:ext uri="{BB962C8B-B14F-4D97-AF65-F5344CB8AC3E}">
        <p14:creationId xmlns:p14="http://schemas.microsoft.com/office/powerpoint/2010/main" val="417490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85800"/>
            <a:ext cx="6512511" cy="1143000"/>
          </a:xfrm>
        </p:spPr>
        <p:txBody>
          <a:bodyPr/>
          <a:lstStyle/>
          <a:p>
            <a:pPr algn="l"/>
            <a:r>
              <a:rPr lang="en-GB" dirty="0" smtClean="0"/>
              <a:t>Twitter: </a:t>
            </a:r>
            <a:r>
              <a:rPr lang="en-GB" sz="4400" dirty="0">
                <a:solidFill>
                  <a:srgbClr val="C00000"/>
                </a:solidFill>
              </a:rPr>
              <a:t>Glossary</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260648"/>
            <a:ext cx="1296144" cy="1296144"/>
          </a:xfrm>
          <a:prstGeom prst="rect">
            <a:avLst/>
          </a:prstGeom>
        </p:spPr>
      </p:pic>
      <p:sp>
        <p:nvSpPr>
          <p:cNvPr id="6" name="TextBox 5"/>
          <p:cNvSpPr txBox="1"/>
          <p:nvPr/>
        </p:nvSpPr>
        <p:spPr>
          <a:xfrm>
            <a:off x="1547664" y="1844824"/>
            <a:ext cx="5688632" cy="923330"/>
          </a:xfrm>
          <a:prstGeom prst="rect">
            <a:avLst/>
          </a:prstGeom>
          <a:noFill/>
        </p:spPr>
        <p:txBody>
          <a:bodyPr wrap="square" rtlCol="0">
            <a:spAutoFit/>
          </a:bodyPr>
          <a:lstStyle/>
          <a:p>
            <a:pPr lvl="0"/>
            <a:r>
              <a:rPr lang="en-GB" b="1" dirty="0">
                <a:solidFill>
                  <a:srgbClr val="00B0F0"/>
                </a:solidFill>
                <a:effectLst>
                  <a:outerShdw blurRad="38100" dist="38100" dir="2700000" algn="tl">
                    <a:srgbClr val="000000">
                      <a:alpha val="43137"/>
                    </a:srgbClr>
                  </a:outerShdw>
                </a:effectLst>
              </a:rPr>
              <a:t>140 character </a:t>
            </a:r>
            <a:r>
              <a:rPr lang="en-GB" b="1" dirty="0" smtClean="0">
                <a:solidFill>
                  <a:srgbClr val="00B0F0"/>
                </a:solidFill>
                <a:effectLst>
                  <a:outerShdw blurRad="38100" dist="38100" dir="2700000" algn="tl">
                    <a:srgbClr val="000000">
                      <a:alpha val="43137"/>
                    </a:srgbClr>
                  </a:outerShdw>
                </a:effectLst>
              </a:rPr>
              <a:t>limit </a:t>
            </a:r>
            <a:r>
              <a:rPr lang="en-GB" b="1" dirty="0" smtClean="0"/>
              <a:t>- </a:t>
            </a:r>
            <a:r>
              <a:rPr lang="en-GB" dirty="0" smtClean="0"/>
              <a:t>On </a:t>
            </a:r>
            <a:r>
              <a:rPr lang="en-GB" dirty="0"/>
              <a:t>twitter each ‘tweet’ is limited to 140 characters; this includes letters, numbers, symbols punctuation and spaces. </a:t>
            </a:r>
          </a:p>
        </p:txBody>
      </p:sp>
      <p:sp>
        <p:nvSpPr>
          <p:cNvPr id="3" name="TextBox 2"/>
          <p:cNvSpPr txBox="1"/>
          <p:nvPr/>
        </p:nvSpPr>
        <p:spPr>
          <a:xfrm>
            <a:off x="1547664" y="2852936"/>
            <a:ext cx="5688632" cy="646331"/>
          </a:xfrm>
          <a:prstGeom prst="rect">
            <a:avLst/>
          </a:prstGeom>
          <a:noFill/>
        </p:spPr>
        <p:txBody>
          <a:bodyPr wrap="square" rtlCol="0">
            <a:spAutoFit/>
          </a:bodyPr>
          <a:lstStyle/>
          <a:p>
            <a:pPr lvl="0"/>
            <a:r>
              <a:rPr lang="en-GB" b="1" dirty="0" smtClean="0">
                <a:solidFill>
                  <a:srgbClr val="00B0F0"/>
                </a:solidFill>
                <a:effectLst>
                  <a:outerShdw blurRad="38100" dist="38100" dir="2700000" algn="tl">
                    <a:srgbClr val="000000">
                      <a:alpha val="43137"/>
                    </a:srgbClr>
                  </a:outerShdw>
                </a:effectLst>
              </a:rPr>
              <a:t>Tweet</a:t>
            </a:r>
            <a:r>
              <a:rPr lang="en-GB" b="1" dirty="0" smtClean="0"/>
              <a:t> </a:t>
            </a:r>
            <a:r>
              <a:rPr lang="en-GB" b="1" dirty="0"/>
              <a:t>- </a:t>
            </a:r>
            <a:r>
              <a:rPr lang="en-GB" dirty="0"/>
              <a:t>A ‘tweet’ is the name given to a post made on Twitter. </a:t>
            </a:r>
          </a:p>
        </p:txBody>
      </p:sp>
      <p:sp>
        <p:nvSpPr>
          <p:cNvPr id="5" name="TextBox 4"/>
          <p:cNvSpPr txBox="1"/>
          <p:nvPr/>
        </p:nvSpPr>
        <p:spPr>
          <a:xfrm>
            <a:off x="1547664" y="3657798"/>
            <a:ext cx="5688632" cy="923330"/>
          </a:xfrm>
          <a:prstGeom prst="rect">
            <a:avLst/>
          </a:prstGeom>
          <a:noFill/>
        </p:spPr>
        <p:txBody>
          <a:bodyPr wrap="square" rtlCol="0">
            <a:spAutoFit/>
          </a:bodyPr>
          <a:lstStyle/>
          <a:p>
            <a:pPr lvl="0"/>
            <a:r>
              <a:rPr lang="en-GB" b="1" dirty="0" err="1" smtClean="0">
                <a:solidFill>
                  <a:srgbClr val="00B0F0"/>
                </a:solidFill>
                <a:effectLst>
                  <a:outerShdw blurRad="38100" dist="38100" dir="2700000" algn="tl">
                    <a:srgbClr val="000000">
                      <a:alpha val="43137"/>
                    </a:srgbClr>
                  </a:outerShdw>
                </a:effectLst>
              </a:rPr>
              <a:t>‘</a:t>
            </a:r>
            <a:r>
              <a:rPr lang="en-GB" b="1" dirty="0" err="1">
                <a:solidFill>
                  <a:srgbClr val="00B0F0"/>
                </a:solidFill>
                <a:effectLst>
                  <a:outerShdw blurRad="38100" dist="38100" dir="2700000" algn="tl">
                    <a:srgbClr val="000000">
                      <a:alpha val="43137"/>
                    </a:srgbClr>
                  </a:outerShdw>
                </a:effectLst>
              </a:rPr>
              <a:t>Re</a:t>
            </a:r>
            <a:r>
              <a:rPr lang="en-GB" b="1" dirty="0">
                <a:solidFill>
                  <a:srgbClr val="00B0F0"/>
                </a:solidFill>
                <a:effectLst>
                  <a:outerShdw blurRad="38100" dist="38100" dir="2700000" algn="tl">
                    <a:srgbClr val="000000">
                      <a:alpha val="43137"/>
                    </a:srgbClr>
                  </a:outerShdw>
                </a:effectLst>
              </a:rPr>
              <a:t>-Tweet’ or ‘RT’</a:t>
            </a:r>
            <a:r>
              <a:rPr lang="en-GB" b="1" dirty="0"/>
              <a:t>- </a:t>
            </a:r>
            <a:r>
              <a:rPr lang="en-GB" dirty="0"/>
              <a:t>If you like a ‘tweet’ you can ‘re-tweet’ which posts it to your ‘feed’ so that people who follow you can see it. </a:t>
            </a:r>
          </a:p>
        </p:txBody>
      </p:sp>
      <p:sp>
        <p:nvSpPr>
          <p:cNvPr id="7" name="TextBox 6"/>
          <p:cNvSpPr txBox="1"/>
          <p:nvPr/>
        </p:nvSpPr>
        <p:spPr>
          <a:xfrm>
            <a:off x="1547664" y="4771018"/>
            <a:ext cx="5688632" cy="1754326"/>
          </a:xfrm>
          <a:prstGeom prst="rect">
            <a:avLst/>
          </a:prstGeom>
          <a:noFill/>
        </p:spPr>
        <p:txBody>
          <a:bodyPr wrap="square" rtlCol="0">
            <a:spAutoFit/>
          </a:bodyPr>
          <a:lstStyle/>
          <a:p>
            <a:pPr lvl="0"/>
            <a:r>
              <a:rPr lang="en-GB" b="1" dirty="0" smtClean="0">
                <a:solidFill>
                  <a:srgbClr val="00B0F0"/>
                </a:solidFill>
                <a:effectLst>
                  <a:outerShdw blurRad="38100" dist="38100" dir="2700000" algn="tl">
                    <a:srgbClr val="000000">
                      <a:alpha val="43137"/>
                    </a:srgbClr>
                  </a:outerShdw>
                </a:effectLst>
              </a:rPr>
              <a:t>@ </a:t>
            </a:r>
            <a:r>
              <a:rPr lang="en-GB" b="1" dirty="0">
                <a:solidFill>
                  <a:srgbClr val="00B0F0"/>
                </a:solidFill>
                <a:effectLst>
                  <a:outerShdw blurRad="38100" dist="38100" dir="2700000" algn="tl">
                    <a:srgbClr val="000000">
                      <a:alpha val="43137"/>
                    </a:srgbClr>
                  </a:outerShdw>
                </a:effectLst>
              </a:rPr>
              <a:t>Mentions</a:t>
            </a:r>
            <a:r>
              <a:rPr lang="en-GB" b="1" dirty="0">
                <a:effectLst>
                  <a:outerShdw blurRad="38100" dist="38100" dir="2700000" algn="tl">
                    <a:srgbClr val="000000">
                      <a:alpha val="43137"/>
                    </a:srgbClr>
                  </a:outerShdw>
                </a:effectLst>
              </a:rPr>
              <a:t> </a:t>
            </a:r>
            <a:r>
              <a:rPr lang="en-GB" b="1" dirty="0"/>
              <a:t>- </a:t>
            </a:r>
            <a:r>
              <a:rPr lang="en-GB" dirty="0"/>
              <a:t>If you wish to link/send a tweet to another person/ group you can include them with an @ mention. For example: Open weekend at @</a:t>
            </a:r>
            <a:r>
              <a:rPr lang="en-GB" dirty="0" err="1"/>
              <a:t>solentofficial</a:t>
            </a:r>
            <a:r>
              <a:rPr lang="en-GB" dirty="0"/>
              <a:t> this weekend. </a:t>
            </a:r>
          </a:p>
          <a:p>
            <a:endParaRPr lang="en-GB" dirty="0"/>
          </a:p>
          <a:p>
            <a:endParaRPr lang="en-GB" dirty="0"/>
          </a:p>
        </p:txBody>
      </p:sp>
    </p:spTree>
    <p:custDataLst>
      <p:tags r:id="rId1"/>
    </p:custDataLst>
    <p:extLst>
      <p:ext uri="{BB962C8B-B14F-4D97-AF65-F5344CB8AC3E}">
        <p14:creationId xmlns:p14="http://schemas.microsoft.com/office/powerpoint/2010/main" val="110876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E5BFCA12-962E-4E52-A8A7-F41965CF4427}"/>
  <p:tag name="ISPRING_RESOURCE_FOLDER" val="C:\Users\renaultd\Documents\Social Media (for bcs)\"/>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Social Media"/>
  <p:tag name="GENSWF_ADVANCE_TIME" val="23.09"/>
  <p:tag name="ISPRING_SLIDE_INDENT_LEVEL" val="0"/>
  <p:tag name="ISPRING_CUSTOM_TIMING_USED" val="0"/>
  <p:tag name="ISPRING_RESOURCE_AUDIO" val="Tue Dec 06 08-57-09 2011.wav"/>
  <p:tag name="ISPRING_AUDIO_FULL_PATH" val="C:\Users\renaultd\Documents\Social Media (for bcs)\audio\Tue Dec 06 08-57-09 2011.wav"/>
  <p:tag name="ISPRING_AUDIO_RELATIVE_PATH" val="Social Media (for bcs)\audio\Tue Dec 06 08-57-09 2011.wav"/>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49"/>
  <p:tag name="ISPRING_SLIDE_INDENT_LEVEL" val="0"/>
  <p:tag name="ISPRING_CUSTOM_TIMING_USED" val="0"/>
  <p:tag name="ISPRING_RESOURCE_AUDIO" val="Tue Dec 06 08-57-32 2011.wav"/>
  <p:tag name="ISPRING_AUDIO_FULL_PATH" val="C:\Users\renaultd\Documents\Social Media (for bcs)\audio\Tue Dec 06 08-57-32 2011.wav"/>
  <p:tag name="ISPRING_AUDIO_RELATIVE_PATH" val="Social Media (for bcs)\audio\Tue Dec 06 08-57-32 2011.wav"/>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 name="ISPRING_CUSTOM_TIMING_USED" val="1"/>
  <p:tag name="GENSWF_SLIDE_TITLE" val="Facebook: Glossary"/>
  <p:tag name="ISPRING_SLIDE_INDENT_LEVEL" val="0"/>
  <p:tag name="TIMING" val="|3.7|4.9|3.5"/>
  <p:tag name="GENSWF_ADVANCE_TIME" val="15.26"/>
  <p:tag name="ISPRING_RESOURCE_AUDIO" val="Tue Dec 06 09-13-42 2011.wav"/>
  <p:tag name="ISPRING_AUDIO_FULL_PATH" val="C:\Users\renaultd\Documents\Social Media (for bcs)\audio\Tue Dec 06 09-13-42 2011.wav"/>
  <p:tag name="ISPRING_AUDIO_RELATIVE_PATH" val="Social Media (for bcs)\audio\Tue Dec 06 09-13-42 2011.wav"/>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 name="TIMING" val="|2.8|3.7|5.1"/>
  <p:tag name="ISPRING_CUSTOM_TIMING_USED" val="1"/>
  <p:tag name="GENSWF_SLIDE_TITLE" val="Facebook: Glossary"/>
  <p:tag name="GENSWF_ADVANCE_TIME" val="15.69"/>
  <p:tag name="ISPRING_SLIDE_INDENT_LEVEL" val="0"/>
  <p:tag name="ISPRING_RESOURCE_VIDEO" val="Tue Dec 06 09-14-34 2011.avi"/>
  <p:tag name="ISPRING_VIDEO_FULL_PATH" val="C:\Users\renaultd\Documents\Social Media (for bcs)\video\Tue Dec 06 09-14-34 2011.avi"/>
  <p:tag name="ISPRING_VIDEO_RELATIVE_PATH" val="Social Media (for bcs)\video\Tue Dec 06 09-14-34 2011.avi"/>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340</TotalTime>
  <Words>838</Words>
  <Application>Microsoft Office PowerPoint</Application>
  <PresentationFormat>On-screen Show (4:3)</PresentationFormat>
  <Paragraphs>56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Social Media</vt:lpstr>
      <vt:lpstr>PowerPoint Presentation</vt:lpstr>
      <vt:lpstr>Social Media Explained</vt:lpstr>
      <vt:lpstr>Facebook: Screenshot</vt:lpstr>
      <vt:lpstr>Facebook: Glossary </vt:lpstr>
      <vt:lpstr>Facebook: Glossary  </vt:lpstr>
      <vt:lpstr>Twitter: Screenshot</vt:lpstr>
      <vt:lpstr>Twitter: 3 Uses</vt:lpstr>
      <vt:lpstr>Twitter: Glossary</vt:lpstr>
      <vt:lpstr>Twitter: Glossary</vt:lpstr>
      <vt:lpstr>LinkedIn: Screenshot</vt:lpstr>
      <vt:lpstr>LinkedIn: 3 Uses</vt:lpstr>
      <vt:lpstr>LinkedIn: Glossary</vt:lpstr>
      <vt:lpstr>Social Media</vt:lpstr>
    </vt:vector>
  </TitlesOfParts>
  <Company>Southampton Solent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Dominique Renault</dc:creator>
  <cp:lastModifiedBy>Dominique Renault</cp:lastModifiedBy>
  <cp:revision>26</cp:revision>
  <dcterms:created xsi:type="dcterms:W3CDTF">2011-11-07T09:27:53Z</dcterms:created>
  <dcterms:modified xsi:type="dcterms:W3CDTF">2012-01-27T16:17:35Z</dcterms:modified>
</cp:coreProperties>
</file>