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webextensions/webextension2.xml" ContentType="application/vnd.ms-office.webextension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3.xml" ContentType="application/vnd.ms-office.webextension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57" r:id="rId4"/>
    <p:sldId id="263" r:id="rId5"/>
    <p:sldId id="261" r:id="rId6"/>
    <p:sldId id="259" r:id="rId7"/>
    <p:sldId id="266" r:id="rId8"/>
    <p:sldId id="265" r:id="rId9"/>
    <p:sldId id="264" r:id="rId10"/>
    <p:sldId id="267" r:id="rId11"/>
    <p:sldId id="268" r:id="rId12"/>
    <p:sldId id="260" r:id="rId13"/>
    <p:sldId id="273" r:id="rId14"/>
    <p:sldId id="269" r:id="rId15"/>
    <p:sldId id="275" r:id="rId16"/>
    <p:sldId id="271" r:id="rId17"/>
    <p:sldId id="270" r:id="rId18"/>
    <p:sldId id="277" r:id="rId19"/>
    <p:sldId id="272" r:id="rId20"/>
    <p:sldId id="278" r:id="rId21"/>
    <p:sldId id="27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519"/>
  </p:normalViewPr>
  <p:slideViewPr>
    <p:cSldViewPr snapToGrid="0" snapToObjects="1">
      <p:cViewPr varScale="1">
        <p:scale>
          <a:sx n="80" d="100"/>
          <a:sy n="80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A12F1-0935-1A4E-8702-A4FB9E69D2E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ECB29-DB30-C449-92A4-976BF587D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93B15-406B-884F-B4F6-1461F3572996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6B70-7944-1C4D-9A5E-FCDC9452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 Report 2016 definition: Adaptive</a:t>
            </a:r>
            <a:r>
              <a:rPr lang="en-US" baseline="0" dirty="0" smtClean="0"/>
              <a:t> learning technologies apply learning analytics through software and online platforms, adjusting to individual students’ needs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Commonly part of a blended learning design.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Predominantly used in the sciences, rule based systems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Development boosted by Bill &amp; Melinda Gates Foundation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Next Gen Courseware Challenge (US $20Million)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3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Exeter systematic review of LA</a:t>
            </a:r>
            <a:r>
              <a:rPr lang="en-US" baseline="0" dirty="0" smtClean="0"/>
              <a:t> interventions, lack of </a:t>
            </a:r>
            <a:r>
              <a:rPr lang="en-US" baseline="0" dirty="0" err="1" smtClean="0"/>
              <a:t>empircal</a:t>
            </a:r>
            <a:r>
              <a:rPr lang="en-US" baseline="0" dirty="0" smtClean="0"/>
              <a:t> testing and evaluation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only identified 4 studies that evaluated the effectiveness of LA interventions, 20 studies reviewed</a:t>
            </a:r>
          </a:p>
          <a:p>
            <a:r>
              <a:rPr lang="en-US" baseline="0" dirty="0" smtClean="0"/>
              <a:t>Main issue was weak design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LACE project evidence base: </a:t>
            </a:r>
            <a:r>
              <a:rPr lang="en-US" baseline="0" dirty="0" err="1" smtClean="0"/>
              <a:t>evidence.laceproject.eu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5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Drown the bunnies - Simon Newman, president of Mount St. Mary’s University, in Maryland, told faculty members: “This is hard for you because you think of the students as cuddly bunnies, but you can’t. You just have to drown the bunnies … put a Glock to their heads.”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of Exeter data sources, green = </a:t>
            </a:r>
            <a:r>
              <a:rPr lang="en-US" dirty="0" err="1" smtClean="0"/>
              <a:t>curently</a:t>
            </a:r>
            <a:r>
              <a:rPr lang="en-US" dirty="0" smtClean="0"/>
              <a:t> in use, amber = planned,</a:t>
            </a:r>
            <a:r>
              <a:rPr lang="en-US" baseline="0" dirty="0" smtClean="0"/>
              <a:t> red = not planned</a:t>
            </a:r>
          </a:p>
          <a:p>
            <a:r>
              <a:rPr lang="en-US" baseline="0" dirty="0" smtClean="0"/>
              <a:t>How much do these sources tell us about student learning and how much about the system?</a:t>
            </a:r>
          </a:p>
          <a:p>
            <a:r>
              <a:rPr lang="en-US" baseline="0" dirty="0" smtClean="0"/>
              <a:t>Are they true proxies or just low hanging fruit</a:t>
            </a:r>
          </a:p>
          <a:p>
            <a:r>
              <a:rPr lang="en-US" baseline="0" dirty="0" smtClean="0"/>
              <a:t>Should we include all this data, is some of it truly relevant. What about privacy?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tutors / academics equipped or willing to act on the information provided</a:t>
            </a:r>
          </a:p>
          <a:p>
            <a:endParaRPr lang="en-US" dirty="0" smtClean="0"/>
          </a:p>
          <a:p>
            <a:r>
              <a:rPr lang="en-US" dirty="0" smtClean="0"/>
              <a:t>A lot of discussion on making analytics safe for students</a:t>
            </a:r>
            <a:r>
              <a:rPr lang="en-US" baseline="0" dirty="0" smtClean="0"/>
              <a:t> - ensuring correct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GDPR </a:t>
            </a:r>
            <a:r>
              <a:rPr lang="mr-IN" dirty="0" smtClean="0"/>
              <a:t>–</a:t>
            </a:r>
            <a:r>
              <a:rPr lang="en-US" dirty="0" smtClean="0"/>
              <a:t> profiling, informed consent,</a:t>
            </a:r>
            <a:r>
              <a:rPr lang="en-US" baseline="0" dirty="0" smtClean="0"/>
              <a:t> automated decision making - https://</a:t>
            </a:r>
            <a:r>
              <a:rPr lang="en-US" baseline="0" dirty="0" err="1" smtClean="0"/>
              <a:t>ico.org.uk</a:t>
            </a:r>
            <a:r>
              <a:rPr lang="en-US" baseline="0" dirty="0" smtClean="0"/>
              <a:t>/for-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/data-protection-reform/overview-of-the-</a:t>
            </a:r>
            <a:r>
              <a:rPr lang="en-US" baseline="0" dirty="0" err="1" smtClean="0"/>
              <a:t>gdpr</a:t>
            </a:r>
            <a:r>
              <a:rPr lang="en-US" baseline="0" dirty="0" smtClean="0"/>
              <a:t>/individuals-rights/rights-related-to-automated-decision-making-and-profiling/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Duty of care? </a:t>
            </a:r>
            <a:r>
              <a:rPr lang="mr-IN" baseline="0" dirty="0" smtClean="0"/>
              <a:t>–</a:t>
            </a:r>
            <a:r>
              <a:rPr lang="en-US" baseline="0" dirty="0" smtClean="0"/>
              <a:t> is there an obligation to act </a:t>
            </a:r>
            <a:r>
              <a:rPr lang="mr-IN" baseline="0" dirty="0" smtClean="0"/>
              <a:t>–</a:t>
            </a:r>
            <a:r>
              <a:rPr lang="en-US" baseline="0" dirty="0" smtClean="0"/>
              <a:t> legally no, morally?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about human rights and privacy?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Delicate framework: https://</a:t>
            </a:r>
            <a:r>
              <a:rPr lang="en-US" baseline="0" dirty="0" err="1" smtClean="0"/>
              <a:t>de.slideshare.net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Drachsler</a:t>
            </a:r>
            <a:r>
              <a:rPr lang="en-US" baseline="0" dirty="0" smtClean="0"/>
              <a:t>/delicate-checklist-to-establish-trusted-learning-analytics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8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clip at 3:10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focus on engagement metrics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retention a key focus</a:t>
            </a:r>
          </a:p>
          <a:p>
            <a:r>
              <a:rPr lang="en-US" baseline="0" dirty="0" smtClean="0"/>
              <a:t>Predictive models built using historic data,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does success look like </a:t>
            </a:r>
            <a:r>
              <a:rPr lang="mr-IN" baseline="0" dirty="0" smtClean="0"/>
              <a:t>–</a:t>
            </a:r>
            <a:r>
              <a:rPr lang="en-US" baseline="0" dirty="0" smtClean="0"/>
              <a:t> varies by individual and discipline</a:t>
            </a:r>
          </a:p>
          <a:p>
            <a:r>
              <a:rPr lang="en-US" baseline="0" dirty="0" smtClean="0"/>
              <a:t>HEFCE studies on learning gain </a:t>
            </a:r>
            <a:r>
              <a:rPr lang="mr-IN" baseline="0" dirty="0" smtClean="0"/>
              <a:t>–</a:t>
            </a:r>
            <a:r>
              <a:rPr lang="en-US" baseline="0" dirty="0" smtClean="0"/>
              <a:t> is this any better?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Engagement often used </a:t>
            </a:r>
            <a:r>
              <a:rPr lang="mr-IN" baseline="0" dirty="0" smtClean="0"/>
              <a:t>–</a:t>
            </a:r>
            <a:r>
              <a:rPr lang="en-US" baseline="0" dirty="0" smtClean="0"/>
              <a:t> no clear agreement on what it is, beware of the low hanging fruit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Content-based filtering &amp;/ collaborative filtering</a:t>
            </a:r>
          </a:p>
          <a:p>
            <a:endParaRPr lang="en-US" dirty="0" smtClean="0"/>
          </a:p>
          <a:p>
            <a:r>
              <a:rPr lang="en-US" dirty="0" smtClean="0"/>
              <a:t>Possibly demographic-based, increased risk</a:t>
            </a:r>
          </a:p>
          <a:p>
            <a:endParaRPr lang="en-US" dirty="0" smtClean="0"/>
          </a:p>
          <a:p>
            <a:r>
              <a:rPr lang="en-US" dirty="0" smtClean="0"/>
              <a:t>Systems tend to use historical data of past student performance plus student grade history and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6B70-7944-1C4D-9A5E-FCDC94522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vidence.laceproject.eu/evidence/country-map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alytics.jiscinvolve.org/wp/files/2017/02/2017-02-22-Jisc-LAN-Boulton-et-a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lideshare.net/Drachsler/delicate-checklist-to-establish-trusted-learning-analytic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c.ac.uk/reports/learning-analytics-in-higher-education" TargetMode="External"/><Relationship Id="rId7" Type="http://schemas.openxmlformats.org/officeDocument/2006/relationships/hyperlink" Target="http://www.rss.org.uk/Images/PDF/influencing-change/2016/rss-report-opps-and-ethics-of-big-data-feb-2016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yalsociety.org/topics-policy/projects/machine-learning/" TargetMode="External"/><Relationship Id="rId5" Type="http://schemas.openxmlformats.org/officeDocument/2006/relationships/hyperlink" Target="http://blogs.ucl.ac.uk/digital-education/category/our-views/sams-scribbles/" TargetMode="External"/><Relationship Id="rId4" Type="http://schemas.openxmlformats.org/officeDocument/2006/relationships/hyperlink" Target="http://www.open.ac.uk/iet/main/research-innovation/learning-analyt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0k8q_OXzA?t=1m45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11/relationships/webextension" Target="../webextensions/webextension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fets.info/journals/15_3/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Analytics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what is it and why is it so 										difficult?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Samantha Ahern </a:t>
            </a:r>
            <a:r>
              <a:rPr lang="mr-IN" dirty="0" smtClean="0"/>
              <a:t>–</a:t>
            </a:r>
            <a:r>
              <a:rPr lang="en-US" dirty="0" smtClean="0"/>
              <a:t> Digital Education, ISD, University College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Recommendation</a:t>
            </a:r>
            <a:endParaRPr lang="en-US" dirty="0"/>
          </a:p>
        </p:txBody>
      </p:sp>
      <p:pic>
        <p:nvPicPr>
          <p:cNvPr id="1026" name="Picture 2" descr="egree Compass - Course Suggestion Too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739231"/>
            <a:ext cx="80518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6845" y="6208889"/>
            <a:ext cx="844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www.apsu.edu</a:t>
            </a:r>
            <a:r>
              <a:rPr lang="en-US" dirty="0"/>
              <a:t>/academic-affairs/degree-compass-and-my-future</a:t>
            </a:r>
          </a:p>
        </p:txBody>
      </p:sp>
    </p:spTree>
    <p:extLst>
      <p:ext uri="{BB962C8B-B14F-4D97-AF65-F5344CB8AC3E}">
        <p14:creationId xmlns:p14="http://schemas.microsoft.com/office/powerpoint/2010/main" val="6767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4489" y="6186311"/>
            <a:ext cx="73152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youtu.be</a:t>
            </a:r>
            <a:r>
              <a:rPr lang="en-US" dirty="0" smtClean="0"/>
              <a:t>/VJAxdS79300?t=2m2s</a:t>
            </a:r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3102419"/>
                  </p:ext>
                </p:extLst>
              </p:nvPr>
            </p:nvGraphicFramePr>
            <p:xfrm>
              <a:off x="819150" y="2222500"/>
              <a:ext cx="10553700" cy="36369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ontent Placeholder 6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150" y="2222500"/>
                <a:ext cx="10553700" cy="3636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Design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78" y="2467613"/>
            <a:ext cx="7877319" cy="3371493"/>
          </a:xfrm>
        </p:spPr>
      </p:pic>
      <p:sp>
        <p:nvSpPr>
          <p:cNvPr id="7" name="TextBox 6"/>
          <p:cNvSpPr txBox="1"/>
          <p:nvPr/>
        </p:nvSpPr>
        <p:spPr>
          <a:xfrm>
            <a:off x="2466148" y="6027777"/>
            <a:ext cx="87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https://www.flickr.com/photos/teachandlearn/3792277913</a:t>
            </a:r>
          </a:p>
        </p:txBody>
      </p:sp>
    </p:spTree>
    <p:extLst>
      <p:ext uri="{BB962C8B-B14F-4D97-AF65-F5344CB8AC3E}">
        <p14:creationId xmlns:p14="http://schemas.microsoft.com/office/powerpoint/2010/main" val="1215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Design cont’d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b="6222"/>
          <a:stretch/>
        </p:blipFill>
        <p:spPr>
          <a:xfrm>
            <a:off x="3817739" y="1964268"/>
            <a:ext cx="3937728" cy="4693419"/>
          </a:xfrm>
        </p:spPr>
      </p:pic>
      <p:sp>
        <p:nvSpPr>
          <p:cNvPr id="5" name="TextBox 4"/>
          <p:cNvSpPr txBox="1"/>
          <p:nvPr/>
        </p:nvSpPr>
        <p:spPr>
          <a:xfrm>
            <a:off x="8060267" y="6011356"/>
            <a:ext cx="373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67, Learning Analytics Explained, Niall </a:t>
            </a:r>
            <a:r>
              <a:rPr lang="en-US" dirty="0" err="1" smtClean="0"/>
              <a:t>Sclater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problem?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90" y="2035171"/>
            <a:ext cx="5511688" cy="4133766"/>
          </a:xfrm>
        </p:spPr>
      </p:pic>
      <p:sp>
        <p:nvSpPr>
          <p:cNvPr id="4" name="TextBox 3"/>
          <p:cNvSpPr txBox="1"/>
          <p:nvPr/>
        </p:nvSpPr>
        <p:spPr>
          <a:xfrm>
            <a:off x="719689" y="6288030"/>
            <a:ext cx="1087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By </a:t>
            </a:r>
            <a:r>
              <a:rPr lang="en-US" sz="1050" dirty="0" err="1"/>
              <a:t>Asit</a:t>
            </a:r>
            <a:r>
              <a:rPr lang="en-US" sz="1050" dirty="0"/>
              <a:t> K. Ghosh </a:t>
            </a:r>
            <a:r>
              <a:rPr lang="en-US" sz="1050" dirty="0" err="1"/>
              <a:t>Thaumaturgist</a:t>
            </a:r>
            <a:r>
              <a:rPr lang="en-US" sz="1050" dirty="0"/>
              <a:t> (Own work) [CC BY-SA 3.0 (http://</a:t>
            </a:r>
            <a:r>
              <a:rPr lang="en-US" sz="1050" dirty="0" err="1"/>
              <a:t>creativecommons.org</a:t>
            </a:r>
            <a:r>
              <a:rPr lang="en-US" sz="1050" dirty="0"/>
              <a:t>/licenses/by-</a:t>
            </a:r>
            <a:r>
              <a:rPr lang="en-US" sz="1050" dirty="0" err="1"/>
              <a:t>sa</a:t>
            </a:r>
            <a:r>
              <a:rPr lang="en-US" sz="1050" dirty="0"/>
              <a:t>/3.0) or GFDL (http://</a:t>
            </a:r>
            <a:r>
              <a:rPr lang="en-US" sz="1050" dirty="0" err="1"/>
              <a:t>www.gnu.org</a:t>
            </a:r>
            <a:r>
              <a:rPr lang="en-US" sz="1050" dirty="0"/>
              <a:t>/</a:t>
            </a:r>
            <a:r>
              <a:rPr lang="en-US" sz="1050" dirty="0" err="1"/>
              <a:t>copyleft</a:t>
            </a:r>
            <a:r>
              <a:rPr lang="en-US" sz="1050" dirty="0"/>
              <a:t>/</a:t>
            </a:r>
            <a:r>
              <a:rPr lang="en-US" sz="1050" dirty="0" err="1"/>
              <a:t>fdl.html</a:t>
            </a:r>
            <a:r>
              <a:rPr lang="en-US" sz="1050" dirty="0"/>
              <a:t>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960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78" y="2222500"/>
            <a:ext cx="5455444" cy="3636963"/>
          </a:xfrm>
        </p:spPr>
      </p:pic>
      <p:sp>
        <p:nvSpPr>
          <p:cNvPr id="5" name="TextBox 4"/>
          <p:cNvSpPr txBox="1"/>
          <p:nvPr/>
        </p:nvSpPr>
        <p:spPr>
          <a:xfrm>
            <a:off x="3172179" y="6050844"/>
            <a:ext cx="612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Nick </a:t>
            </a:r>
            <a:r>
              <a:rPr lang="en-US" dirty="0" err="1"/>
              <a:t>Youngson</a:t>
            </a:r>
            <a:r>
              <a:rPr lang="en-US" dirty="0"/>
              <a:t> - link to - http://</a:t>
            </a:r>
            <a:r>
              <a:rPr lang="en-US" dirty="0" err="1"/>
              <a:t>nyphotographic.com</a:t>
            </a:r>
            <a:r>
              <a:rPr lang="en-US" dirty="0"/>
              <a:t>/ 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Evidence.laceproject.eu</a:t>
            </a:r>
            <a:r>
              <a:rPr lang="en-US" dirty="0" smtClean="0">
                <a:hlinkClick r:id="rId4"/>
              </a:rPr>
              <a:t>/evidence/country-map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Drown the bunnies?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83" y="2008011"/>
            <a:ext cx="3350705" cy="4467607"/>
          </a:xfrm>
        </p:spPr>
      </p:pic>
    </p:spTree>
    <p:extLst>
      <p:ext uri="{BB962C8B-B14F-4D97-AF65-F5344CB8AC3E}">
        <p14:creationId xmlns:p14="http://schemas.microsoft.com/office/powerpoint/2010/main" val="17976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it, should we use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833" r="8816" b="456"/>
          <a:stretch/>
        </p:blipFill>
        <p:spPr>
          <a:xfrm>
            <a:off x="2957687" y="1952978"/>
            <a:ext cx="5915379" cy="4430546"/>
          </a:xfrm>
        </p:spPr>
      </p:pic>
      <p:sp>
        <p:nvSpPr>
          <p:cNvPr id="5" name="TextBox 4"/>
          <p:cNvSpPr txBox="1"/>
          <p:nvPr/>
        </p:nvSpPr>
        <p:spPr>
          <a:xfrm>
            <a:off x="1066799" y="6383524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https://analytics.jiscinvolve.org/wp/files/2017/02/2017-02-22-Jisc-LAN-Boulton-et-al.pdf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end users?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35" y="2137594"/>
            <a:ext cx="4044728" cy="4194998"/>
          </a:xfrm>
        </p:spPr>
      </p:pic>
      <p:sp>
        <p:nvSpPr>
          <p:cNvPr id="5" name="TextBox 4"/>
          <p:cNvSpPr txBox="1"/>
          <p:nvPr/>
        </p:nvSpPr>
        <p:spPr>
          <a:xfrm>
            <a:off x="3770489" y="6488193"/>
            <a:ext cx="680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www.animatedheroes.com</a:t>
            </a:r>
            <a:r>
              <a:rPr lang="en-US" dirty="0"/>
              <a:t>/</a:t>
            </a:r>
            <a:r>
              <a:rPr lang="en-US" dirty="0" err="1"/>
              <a:t>gromit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that an elephant?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178" y="5657671"/>
            <a:ext cx="12067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https://commons.wikimedia.org/wiki/File:Elephant%27s_tea_party,_Robur_Tea_Room,_24_March_1939,_by_Sam_Hood_(8739115901).</a:t>
            </a:r>
            <a:r>
              <a:rPr lang="en-US" dirty="0" smtClean="0">
                <a:hlinkClick r:id="rId3"/>
              </a:rPr>
              <a:t>jpg</a:t>
            </a: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://de.slideshare.net/Drachsler/delicate-checklist-to-establish-trusted-learning-analytics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22" y="2020708"/>
            <a:ext cx="4767554" cy="3636963"/>
          </a:xfrm>
        </p:spPr>
      </p:pic>
    </p:spTree>
    <p:extLst>
      <p:ext uri="{BB962C8B-B14F-4D97-AF65-F5344CB8AC3E}">
        <p14:creationId xmlns:p14="http://schemas.microsoft.com/office/powerpoint/2010/main" val="603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73" y="2056245"/>
            <a:ext cx="6007032" cy="4505274"/>
          </a:xfrm>
        </p:spPr>
      </p:pic>
    </p:spTree>
    <p:extLst>
      <p:ext uri="{BB962C8B-B14F-4D97-AF65-F5344CB8AC3E}">
        <p14:creationId xmlns:p14="http://schemas.microsoft.com/office/powerpoint/2010/main" val="21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0978" y="6350113"/>
            <a:ext cx="973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uk.pinterest.com</a:t>
            </a:r>
            <a:r>
              <a:rPr lang="en-US" dirty="0"/>
              <a:t>/</a:t>
            </a:r>
            <a:r>
              <a:rPr lang="en-US" dirty="0" err="1"/>
              <a:t>caffeinikotin</a:t>
            </a:r>
            <a:r>
              <a:rPr lang="en-US" dirty="0"/>
              <a:t>/</a:t>
            </a:r>
            <a:r>
              <a:rPr lang="en-US" dirty="0" err="1"/>
              <a:t>curiouser</a:t>
            </a:r>
            <a:r>
              <a:rPr lang="en-US" dirty="0"/>
              <a:t>-and-</a:t>
            </a:r>
            <a:r>
              <a:rPr lang="en-US" dirty="0" err="1"/>
              <a:t>curiouser</a:t>
            </a:r>
            <a:r>
              <a:rPr lang="en-US" dirty="0"/>
              <a:t>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47" y="1989137"/>
            <a:ext cx="4292964" cy="4158809"/>
          </a:xfrm>
        </p:spPr>
      </p:pic>
    </p:spTree>
    <p:extLst>
      <p:ext uri="{BB962C8B-B14F-4D97-AF65-F5344CB8AC3E}">
        <p14:creationId xmlns:p14="http://schemas.microsoft.com/office/powerpoint/2010/main" val="5075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73" y="2586709"/>
            <a:ext cx="10753725" cy="376618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 JISC </a:t>
            </a:r>
            <a:r>
              <a:rPr lang="en-GB" sz="2000" dirty="0"/>
              <a:t>Learning Analytics: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www.jisc.ac.uk/reports/learning-analytics-in-higher-education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Open University</a:t>
            </a:r>
            <a:r>
              <a:rPr lang="en-GB" sz="2000" dirty="0"/>
              <a:t>: </a:t>
            </a:r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www.open.ac.uk/iet/main/research-innovation/learning-analytics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 S Ahern’s Digi Ed blog posts: </a:t>
            </a:r>
            <a:r>
              <a:rPr lang="en-GB" sz="2000" u="sng" dirty="0">
                <a:hlinkClick r:id="rId5"/>
              </a:rPr>
              <a:t>http://blogs.ucl.ac.uk/digital-education/category/our-views/sams-scribbles</a:t>
            </a:r>
            <a:r>
              <a:rPr lang="en-GB" sz="2000" u="sng" dirty="0" smtClean="0">
                <a:hlinkClick r:id="rId5"/>
              </a:rPr>
              <a:t>/</a:t>
            </a:r>
            <a:endParaRPr lang="en-GB" sz="20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The Royal Society – Machine Learning</a:t>
            </a:r>
            <a:r>
              <a:rPr lang="en-GB" sz="2000" dirty="0"/>
              <a:t>:  </a:t>
            </a:r>
            <a:r>
              <a:rPr lang="en-GB" sz="2000" dirty="0">
                <a:hlinkClick r:id="rId6"/>
              </a:rPr>
              <a:t>https://royalsociety.org/topics-policy/projects/machine-learning</a:t>
            </a:r>
            <a:r>
              <a:rPr lang="en-GB" sz="2000" dirty="0" smtClean="0">
                <a:hlinkClick r:id="rId6"/>
              </a:rPr>
              <a:t>/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Royal Statistical Society – Opportunities </a:t>
            </a:r>
            <a:r>
              <a:rPr lang="en-GB" sz="2000" dirty="0"/>
              <a:t>and Ethics of Big </a:t>
            </a:r>
            <a:r>
              <a:rPr lang="en-GB" sz="2000" dirty="0" smtClean="0"/>
              <a:t>Data: </a:t>
            </a:r>
            <a:r>
              <a:rPr lang="en-GB" sz="2000" dirty="0" smtClean="0">
                <a:hlinkClick r:id="rId7"/>
              </a:rPr>
              <a:t>http</a:t>
            </a:r>
            <a:r>
              <a:rPr lang="en-GB" sz="2000" dirty="0">
                <a:hlinkClick r:id="rId7"/>
              </a:rPr>
              <a:t>://</a:t>
            </a:r>
            <a:r>
              <a:rPr lang="en-GB" sz="2000" dirty="0" smtClean="0">
                <a:hlinkClick r:id="rId7"/>
              </a:rPr>
              <a:t>www.rss.org.uk/Images/PDF/influencing-change/2016/rss-report-opps-and-ethics-of-big-data-feb-2016.pdf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4572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5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9290" y="4135071"/>
            <a:ext cx="8508045" cy="2468793"/>
          </a:xfrm>
        </p:spPr>
        <p:txBody>
          <a:bodyPr/>
          <a:lstStyle/>
          <a:p>
            <a:endParaRPr lang="en-GB" b="1" dirty="0">
              <a:ln/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2052" name="Picture 4" descr="mage result for confu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44" y="1711781"/>
            <a:ext cx="4176889" cy="46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it?</a:t>
            </a:r>
          </a:p>
          <a:p>
            <a:r>
              <a:rPr lang="en-US" sz="2800" dirty="0" smtClean="0"/>
              <a:t>What are the applications?</a:t>
            </a:r>
          </a:p>
          <a:p>
            <a:r>
              <a:rPr lang="en-US" sz="2800" dirty="0" smtClean="0"/>
              <a:t>Where does the data come from?</a:t>
            </a:r>
          </a:p>
          <a:p>
            <a:r>
              <a:rPr lang="en-US" sz="2800" dirty="0" smtClean="0"/>
              <a:t>Why is it difficult?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5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the scene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81307" y="6296590"/>
            <a:ext cx="657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https://youtu.be/Jh0k8q_OXzA?t=1m45s</a:t>
            </a:r>
            <a:endParaRPr lang="en-GB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Content Placeholder 5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801304"/>
                  </p:ext>
                </p:extLst>
              </p:nvPr>
            </p:nvGraphicFramePr>
            <p:xfrm>
              <a:off x="997631" y="2337516"/>
              <a:ext cx="10553700" cy="36369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Content Placeholder 5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7631" y="2337516"/>
                <a:ext cx="10553700" cy="3636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Learning analytics is the measurement, collection, analysis and reporting of data about learners and their contexts, for purposes of understanding and optimising learning and the environments in which it occurs.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Siemens </a:t>
            </a:r>
            <a:r>
              <a:rPr lang="en-GB" b="1" dirty="0"/>
              <a:t>&amp; </a:t>
            </a:r>
            <a:r>
              <a:rPr lang="en-GB" b="1" dirty="0" err="1"/>
              <a:t>Gašević</a:t>
            </a:r>
            <a:r>
              <a:rPr lang="en-GB" b="1" dirty="0"/>
              <a:t>, 2012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4300" y="6099464"/>
            <a:ext cx="794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Guest Editorial - Learning and Knowledge Analytics. Educational Technology &amp; Society, 15 (3), 1–2. Siemens, G., &amp; </a:t>
            </a:r>
            <a:r>
              <a:rPr lang="en-GB" dirty="0" err="1">
                <a:hlinkClick r:id="rId3"/>
              </a:rPr>
              <a:t>Gašević</a:t>
            </a:r>
            <a:r>
              <a:rPr lang="en-GB" dirty="0">
                <a:hlinkClick r:id="rId3"/>
              </a:rPr>
              <a:t>, D.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Early Alert and Student </a:t>
            </a:r>
            <a:r>
              <a:rPr lang="en-GB" sz="2800" dirty="0" smtClean="0"/>
              <a:t>Success</a:t>
            </a:r>
          </a:p>
          <a:p>
            <a:r>
              <a:rPr lang="en-GB" sz="2800" dirty="0" smtClean="0"/>
              <a:t>Course Recommendation</a:t>
            </a:r>
          </a:p>
          <a:p>
            <a:r>
              <a:rPr lang="en-GB" sz="2800" dirty="0" smtClean="0"/>
              <a:t>Adaptive Learning</a:t>
            </a:r>
          </a:p>
          <a:p>
            <a:r>
              <a:rPr lang="en-GB" sz="2800" dirty="0" smtClean="0"/>
              <a:t>Curriculum Design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42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Alert &amp;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present, ~20 million university students in the EU</a:t>
            </a:r>
          </a:p>
          <a:p>
            <a:pPr lvl="1"/>
            <a:r>
              <a:rPr lang="en-US" sz="2800" dirty="0" smtClean="0"/>
              <a:t>~7million will never complete their degree</a:t>
            </a:r>
          </a:p>
          <a:p>
            <a:r>
              <a:rPr lang="en-US" sz="2800" dirty="0" smtClean="0"/>
              <a:t>Certain sub-groups are over-represented</a:t>
            </a:r>
          </a:p>
          <a:p>
            <a:pPr lvl="1"/>
            <a:r>
              <a:rPr lang="en-US" sz="2800" dirty="0" smtClean="0"/>
              <a:t>E.g. mature age students, BME students</a:t>
            </a:r>
          </a:p>
          <a:p>
            <a:r>
              <a:rPr lang="en-US" sz="2800" dirty="0" smtClean="0"/>
              <a:t>Universities vary in their retention rate</a:t>
            </a:r>
          </a:p>
          <a:p>
            <a:pPr lvl="1"/>
            <a:r>
              <a:rPr lang="en-US" sz="2800" dirty="0" smtClean="0"/>
              <a:t>E.g. some record drop-out rates as high as 43%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7645" y="6294115"/>
            <a:ext cx="38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 </a:t>
            </a:r>
            <a:r>
              <a:rPr lang="en-US" smtClean="0"/>
              <a:t>from University of Exeter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Alert &amp; Student </a:t>
            </a:r>
            <a:r>
              <a:rPr lang="en-US" dirty="0" smtClean="0"/>
              <a:t>Success cont’d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0844" y="6220178"/>
            <a:ext cx="450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/-BI9E7qP9jA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Content Placeholder 6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72454417"/>
                  </p:ext>
                </p:extLst>
              </p:nvPr>
            </p:nvGraphicFramePr>
            <p:xfrm>
              <a:off x="819150" y="2222500"/>
              <a:ext cx="10553700" cy="36369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ontent Placeholder 6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150" y="2222500"/>
                <a:ext cx="10553700" cy="3636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7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Alert &amp; Student Success cont’d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58" y="2222500"/>
            <a:ext cx="4849284" cy="3636963"/>
          </a:xfrm>
        </p:spPr>
      </p:pic>
      <p:sp>
        <p:nvSpPr>
          <p:cNvPr id="4" name="TextBox 3"/>
          <p:cNvSpPr txBox="1"/>
          <p:nvPr/>
        </p:nvSpPr>
        <p:spPr>
          <a:xfrm>
            <a:off x="4856206" y="6153665"/>
            <a:ext cx="323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/p/95X3Ru</a:t>
            </a:r>
          </a:p>
        </p:txBody>
      </p:sp>
    </p:spTree>
    <p:extLst>
      <p:ext uri="{BB962C8B-B14F-4D97-AF65-F5344CB8AC3E}">
        <p14:creationId xmlns:p14="http://schemas.microsoft.com/office/powerpoint/2010/main" val="19294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ACB4B119-013D-0446-A48A-8235FF304695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youtu.be/Jh0k8q_OXzA?t=1m45s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31CCEA67-F563-7149-B60D-AEBD5437722B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youtu.be/-BI9E7qP9jA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B087FA44-4F16-7240-9EF5-56354B0EBE56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youtu.be/VJAxdS79300?t=2m2s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720</TotalTime>
  <Words>791</Words>
  <Application>Microsoft Office PowerPoint</Application>
  <PresentationFormat>Widescreen</PresentationFormat>
  <Paragraphs>122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Mangal</vt:lpstr>
      <vt:lpstr>Wingdings 2</vt:lpstr>
      <vt:lpstr>Quotable</vt:lpstr>
      <vt:lpstr>Learning Analytics   – what is it and why is it so           difficult?</vt:lpstr>
      <vt:lpstr>The author</vt:lpstr>
      <vt:lpstr>Overview</vt:lpstr>
      <vt:lpstr>Setting the scene</vt:lpstr>
      <vt:lpstr>What is it?</vt:lpstr>
      <vt:lpstr>What are the applications?</vt:lpstr>
      <vt:lpstr>Early Alert &amp; Success</vt:lpstr>
      <vt:lpstr>Early Alert &amp; Student Success cont’d</vt:lpstr>
      <vt:lpstr>Early Alert &amp; Student Success cont’d</vt:lpstr>
      <vt:lpstr>Course Recommendation</vt:lpstr>
      <vt:lpstr>Adaptive Learning</vt:lpstr>
      <vt:lpstr>Curriculum Design</vt:lpstr>
      <vt:lpstr>Curriculum Design cont’d</vt:lpstr>
      <vt:lpstr>So what’s the problem?</vt:lpstr>
      <vt:lpstr>Does it work?</vt:lpstr>
      <vt:lpstr>Drown the bunnies?</vt:lpstr>
      <vt:lpstr>We have it, should we use it?</vt:lpstr>
      <vt:lpstr>What about the end users?</vt:lpstr>
      <vt:lpstr>Is that an elephant?</vt:lpstr>
      <vt:lpstr>Final thought</vt:lpstr>
      <vt:lpstr>Further Reading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Analytics – what is it and why is it so difficult?</dc:title>
  <dc:creator>Ahern, Samantha</dc:creator>
  <cp:lastModifiedBy>cceasah</cp:lastModifiedBy>
  <cp:revision>33</cp:revision>
  <cp:lastPrinted>2017-05-08T13:23:37Z</cp:lastPrinted>
  <dcterms:created xsi:type="dcterms:W3CDTF">2017-05-04T10:24:02Z</dcterms:created>
  <dcterms:modified xsi:type="dcterms:W3CDTF">2017-05-09T10:37:49Z</dcterms:modified>
</cp:coreProperties>
</file>